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1" r:id="rId1"/>
  </p:sldMasterIdLst>
  <p:notesMasterIdLst>
    <p:notesMasterId r:id="rId24"/>
  </p:notesMasterIdLst>
  <p:handoutMasterIdLst>
    <p:handoutMasterId r:id="rId25"/>
  </p:handoutMasterIdLst>
  <p:sldIdLst>
    <p:sldId id="702" r:id="rId2"/>
    <p:sldId id="881" r:id="rId3"/>
    <p:sldId id="895" r:id="rId4"/>
    <p:sldId id="898" r:id="rId5"/>
    <p:sldId id="899" r:id="rId6"/>
    <p:sldId id="847" r:id="rId7"/>
    <p:sldId id="879" r:id="rId8"/>
    <p:sldId id="897" r:id="rId9"/>
    <p:sldId id="888" r:id="rId10"/>
    <p:sldId id="882" r:id="rId11"/>
    <p:sldId id="862" r:id="rId12"/>
    <p:sldId id="887" r:id="rId13"/>
    <p:sldId id="889" r:id="rId14"/>
    <p:sldId id="883" r:id="rId15"/>
    <p:sldId id="884" r:id="rId16"/>
    <p:sldId id="886" r:id="rId17"/>
    <p:sldId id="851" r:id="rId18"/>
    <p:sldId id="850" r:id="rId19"/>
    <p:sldId id="853" r:id="rId20"/>
    <p:sldId id="865" r:id="rId21"/>
    <p:sldId id="871" r:id="rId22"/>
    <p:sldId id="750"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89" userDrawn="1">
          <p15:clr>
            <a:srgbClr val="A4A3A4"/>
          </p15:clr>
        </p15:guide>
        <p15:guide id="3"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122627-A84F-7519-3D84-365A2ACD9685}" name="Regina Collins" initials="RC" userId="S::rcollins@texasagriculture.gov::9cd5460c-5c1f-4166-92eb-20892376b8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ubrey-Ann Gilmore" initials="A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CC0000"/>
    <a:srgbClr val="FF660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054" autoAdjust="0"/>
  </p:normalViewPr>
  <p:slideViewPr>
    <p:cSldViewPr>
      <p:cViewPr varScale="1">
        <p:scale>
          <a:sx n="43" d="100"/>
          <a:sy n="43" d="100"/>
        </p:scale>
        <p:origin x="2148"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94"/>
    </p:cViewPr>
  </p:sorterViewPr>
  <p:notesViewPr>
    <p:cSldViewPr>
      <p:cViewPr varScale="1">
        <p:scale>
          <a:sx n="85" d="100"/>
          <a:sy n="85" d="100"/>
        </p:scale>
        <p:origin x="3846" y="102"/>
      </p:cViewPr>
      <p:guideLst>
        <p:guide orient="horz" pos="2928"/>
        <p:guide pos="218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3"/>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defTabSz="923957">
              <a:defRPr sz="1200"/>
            </a:lvl1pPr>
          </a:lstStyle>
          <a:p>
            <a:pPr>
              <a:defRPr/>
            </a:pPr>
            <a:endParaRPr lang="en-US"/>
          </a:p>
        </p:txBody>
      </p:sp>
      <p:sp>
        <p:nvSpPr>
          <p:cNvPr id="68611" name="Rectangle 3"/>
          <p:cNvSpPr>
            <a:spLocks noGrp="1" noChangeArrowheads="1"/>
          </p:cNvSpPr>
          <p:nvPr>
            <p:ph type="dt" sz="quarter" idx="1"/>
          </p:nvPr>
        </p:nvSpPr>
        <p:spPr bwMode="auto">
          <a:xfrm>
            <a:off x="3972562" y="3"/>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algn="r" defTabSz="923957">
              <a:defRPr sz="1200"/>
            </a:lvl1pPr>
          </a:lstStyle>
          <a:p>
            <a:pPr>
              <a:defRPr/>
            </a:pPr>
            <a:endParaRPr lang="en-US"/>
          </a:p>
        </p:txBody>
      </p:sp>
      <p:sp>
        <p:nvSpPr>
          <p:cNvPr id="68612" name="Rectangle 4"/>
          <p:cNvSpPr>
            <a:spLocks noGrp="1" noChangeArrowheads="1"/>
          </p:cNvSpPr>
          <p:nvPr>
            <p:ph type="ftr" sz="quarter" idx="2"/>
          </p:nvPr>
        </p:nvSpPr>
        <p:spPr bwMode="auto">
          <a:xfrm>
            <a:off x="0" y="8831423"/>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defTabSz="923957">
              <a:defRPr sz="1200"/>
            </a:lvl1pPr>
          </a:lstStyle>
          <a:p>
            <a:pPr>
              <a:defRPr/>
            </a:pPr>
            <a:endParaRPr lang="en-US"/>
          </a:p>
        </p:txBody>
      </p:sp>
      <p:sp>
        <p:nvSpPr>
          <p:cNvPr id="68613" name="Rectangle 5"/>
          <p:cNvSpPr>
            <a:spLocks noGrp="1" noChangeArrowheads="1"/>
          </p:cNvSpPr>
          <p:nvPr>
            <p:ph type="sldNum" sz="quarter" idx="3"/>
          </p:nvPr>
        </p:nvSpPr>
        <p:spPr bwMode="auto">
          <a:xfrm>
            <a:off x="3972562" y="8831423"/>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algn="r" defTabSz="923957">
              <a:defRPr sz="1200"/>
            </a:lvl1pPr>
          </a:lstStyle>
          <a:p>
            <a:pPr>
              <a:defRPr/>
            </a:pPr>
            <a:fld id="{32B94A9F-9586-402A-A170-CCA2A51347A4}" type="slidenum">
              <a:rPr lang="en-US"/>
              <a:pPr>
                <a:defRPr/>
              </a:pPr>
              <a:t>‹#›</a:t>
            </a:fld>
            <a:endParaRPr lang="en-US" dirty="0"/>
          </a:p>
        </p:txBody>
      </p:sp>
    </p:spTree>
    <p:extLst>
      <p:ext uri="{BB962C8B-B14F-4D97-AF65-F5344CB8AC3E}">
        <p14:creationId xmlns:p14="http://schemas.microsoft.com/office/powerpoint/2010/main" val="3640145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3"/>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defTabSz="923957">
              <a:defRPr sz="1200"/>
            </a:lvl1pPr>
          </a:lstStyle>
          <a:p>
            <a:pPr>
              <a:defRPr/>
            </a:pPr>
            <a:endParaRPr lang="en-US"/>
          </a:p>
        </p:txBody>
      </p:sp>
      <p:sp>
        <p:nvSpPr>
          <p:cNvPr id="117763" name="Rectangle 1027"/>
          <p:cNvSpPr>
            <a:spLocks noGrp="1" noChangeArrowheads="1"/>
          </p:cNvSpPr>
          <p:nvPr>
            <p:ph type="dt" idx="1"/>
          </p:nvPr>
        </p:nvSpPr>
        <p:spPr bwMode="auto">
          <a:xfrm>
            <a:off x="3972562" y="3"/>
            <a:ext cx="3037840" cy="46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lvl1pPr algn="r" defTabSz="923957">
              <a:defRPr sz="1200"/>
            </a:lvl1pPr>
          </a:lstStyle>
          <a:p>
            <a:pPr>
              <a:defRPr/>
            </a:pPr>
            <a:endParaRPr lang="en-US"/>
          </a:p>
        </p:txBody>
      </p:sp>
      <p:sp>
        <p:nvSpPr>
          <p:cNvPr id="74756" name="Rectangle 1028"/>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1029"/>
          <p:cNvSpPr>
            <a:spLocks noGrp="1" noChangeArrowheads="1"/>
          </p:cNvSpPr>
          <p:nvPr>
            <p:ph type="body" sz="quarter" idx="3"/>
          </p:nvPr>
        </p:nvSpPr>
        <p:spPr bwMode="auto">
          <a:xfrm>
            <a:off x="934721" y="4416513"/>
            <a:ext cx="5140960" cy="41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831423"/>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defTabSz="923957">
              <a:defRPr sz="1200"/>
            </a:lvl1pPr>
          </a:lstStyle>
          <a:p>
            <a:pPr>
              <a:defRPr/>
            </a:pPr>
            <a:endParaRPr lang="en-US"/>
          </a:p>
        </p:txBody>
      </p:sp>
      <p:sp>
        <p:nvSpPr>
          <p:cNvPr id="117767" name="Rectangle 1031"/>
          <p:cNvSpPr>
            <a:spLocks noGrp="1" noChangeArrowheads="1"/>
          </p:cNvSpPr>
          <p:nvPr>
            <p:ph type="sldNum" sz="quarter" idx="5"/>
          </p:nvPr>
        </p:nvSpPr>
        <p:spPr bwMode="auto">
          <a:xfrm>
            <a:off x="3972562" y="8831423"/>
            <a:ext cx="3037840" cy="46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7" tIns="46193" rIns="92387" bIns="46193" numCol="1" anchor="b" anchorCtr="0" compatLnSpc="1">
            <a:prstTxWarp prst="textNoShape">
              <a:avLst/>
            </a:prstTxWarp>
          </a:bodyPr>
          <a:lstStyle>
            <a:lvl1pPr algn="r" defTabSz="923957">
              <a:defRPr sz="1200"/>
            </a:lvl1pPr>
          </a:lstStyle>
          <a:p>
            <a:pPr>
              <a:defRPr/>
            </a:pPr>
            <a:fld id="{C67B5536-7342-4511-A579-37832B0D2DC6}" type="slidenum">
              <a:rPr lang="en-US"/>
              <a:pPr>
                <a:defRPr/>
              </a:pPr>
              <a:t>‹#›</a:t>
            </a:fld>
            <a:endParaRPr lang="en-US" dirty="0"/>
          </a:p>
        </p:txBody>
      </p:sp>
    </p:spTree>
    <p:extLst>
      <p:ext uri="{BB962C8B-B14F-4D97-AF65-F5344CB8AC3E}">
        <p14:creationId xmlns:p14="http://schemas.microsoft.com/office/powerpoint/2010/main" val="28317280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arch.usa.gov/search?affiliate=housingandurbandevelopment&amp;query=Housing+for+Older+Persons+Act+of+199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fld id="{ECF27955-A58F-4341-BA09-A8D5D0747E8E}" type="slidenum">
              <a:rPr lang="en-US" smtClean="0"/>
              <a:t>1</a:t>
            </a:fld>
            <a:endParaRPr lang="en-US"/>
          </a:p>
        </p:txBody>
      </p:sp>
    </p:spTree>
    <p:extLst>
      <p:ext uri="{BB962C8B-B14F-4D97-AF65-F5344CB8AC3E}">
        <p14:creationId xmlns:p14="http://schemas.microsoft.com/office/powerpoint/2010/main" val="16020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The 7 protected classes are race, color, disability, sex, religion, national origin and familial status.</a:t>
            </a:r>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10</a:t>
            </a:fld>
            <a:endParaRPr lang="en-US" dirty="0"/>
          </a:p>
        </p:txBody>
      </p:sp>
    </p:spTree>
    <p:extLst>
      <p:ext uri="{BB962C8B-B14F-4D97-AF65-F5344CB8AC3E}">
        <p14:creationId xmlns:p14="http://schemas.microsoft.com/office/powerpoint/2010/main" val="8301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11</a:t>
            </a:fld>
            <a:endParaRPr lang="en-US"/>
          </a:p>
        </p:txBody>
      </p:sp>
    </p:spTree>
    <p:extLst>
      <p:ext uri="{BB962C8B-B14F-4D97-AF65-F5344CB8AC3E}">
        <p14:creationId xmlns:p14="http://schemas.microsoft.com/office/powerpoint/2010/main" val="3333899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srgbClr val="171E24"/>
                </a:solidFill>
              </a:rPr>
              <a:t>B</a:t>
            </a:r>
            <a:r>
              <a:rPr lang="en-US" sz="1200" b="0" i="0" dirty="0">
                <a:solidFill>
                  <a:srgbClr val="171E24"/>
                </a:solidFill>
                <a:effectLst/>
              </a:rPr>
              <a:t>lindness, hearing impairment, mobility impairment, HIV infection, mental retardation, alcoholism, drug addiction, chronic fatigue, learning disability, head injury, and mental illness.</a:t>
            </a:r>
          </a:p>
          <a:p>
            <a:pPr marL="171450" indent="-171450">
              <a:buFont typeface="Arial" panose="020B0604020202020204" pitchFamily="34" charset="0"/>
              <a:buChar char="•"/>
            </a:pPr>
            <a:endParaRPr lang="en-US" sz="400" dirty="0">
              <a:solidFill>
                <a:srgbClr val="171E24"/>
              </a:solidFill>
              <a:cs typeface="Calibri Light" panose="020F0302020204030204" pitchFamily="34" charset="0"/>
            </a:endParaRPr>
          </a:p>
          <a:p>
            <a:pPr marL="285750" indent="-285750">
              <a:buFont typeface="Arial" panose="020B0604020202020204" pitchFamily="34" charset="0"/>
              <a:buChar char="•"/>
            </a:pPr>
            <a:r>
              <a:rPr lang="en-US" sz="1200" dirty="0">
                <a:solidFill>
                  <a:srgbClr val="171E24"/>
                </a:solidFill>
              </a:rPr>
              <a:t>M</a:t>
            </a:r>
            <a:r>
              <a:rPr lang="en-US" sz="1200" b="0" i="0" dirty="0">
                <a:solidFill>
                  <a:srgbClr val="171E24"/>
                </a:solidFill>
                <a:effectLst/>
              </a:rPr>
              <a:t>ajor life activity may include seeing, hearing, walking, breathing, performing manual tasks, caring for oneself, learning, speaking, or working.</a:t>
            </a:r>
            <a:endParaRPr lang="en-US" sz="1200" dirty="0">
              <a:cs typeface="Calibri Light" panose="020F0302020204030204" pitchFamily="34" charset="0"/>
            </a:endParaRPr>
          </a:p>
          <a:p>
            <a:pPr marL="285750" indent="-285750">
              <a:buFont typeface="Arial" panose="020B0604020202020204" pitchFamily="34" charset="0"/>
              <a:buChar char="•"/>
            </a:pPr>
            <a:endParaRPr lang="en-US" sz="1200" b="0" i="0" dirty="0">
              <a:solidFill>
                <a:srgbClr val="171E24"/>
              </a:solidFill>
              <a:effectLst/>
            </a:endParaRPr>
          </a:p>
          <a:p>
            <a:pPr marL="285750" indent="-285750">
              <a:buFont typeface="Arial" panose="020B0604020202020204" pitchFamily="34" charset="0"/>
              <a:buChar char="•"/>
            </a:pPr>
            <a:r>
              <a:rPr lang="en-US" sz="1200" b="0" i="0" dirty="0">
                <a:solidFill>
                  <a:srgbClr val="171E24"/>
                </a:solidFill>
                <a:effectLst/>
              </a:rPr>
              <a:t>Current users of illegal controlled substances, persons convicted for illegal manufacture or distribution of a controlled substance, sex offenders, and juvenile offenders are</a:t>
            </a:r>
            <a:r>
              <a:rPr lang="en-US" sz="1200" b="1" i="0" dirty="0">
                <a:solidFill>
                  <a:srgbClr val="171E24"/>
                </a:solidFill>
                <a:effectLst/>
              </a:rPr>
              <a:t> not </a:t>
            </a:r>
            <a:r>
              <a:rPr lang="en-US" sz="1200" b="0" i="0" dirty="0">
                <a:solidFill>
                  <a:srgbClr val="171E24"/>
                </a:solidFill>
                <a:effectLst/>
              </a:rPr>
              <a:t>considered disabled under the Fair Housing Act, by virtue of that status. </a:t>
            </a:r>
          </a:p>
          <a:p>
            <a:pPr marL="285750" indent="-285750">
              <a:buFont typeface="Arial" panose="020B0604020202020204" pitchFamily="34" charset="0"/>
              <a:buChar char="•"/>
            </a:pPr>
            <a:endParaRPr lang="en-US" sz="1200" dirty="0">
              <a:solidFill>
                <a:srgbClr val="171E24"/>
              </a:solidFill>
              <a:cs typeface="Calibri Light" panose="020F0302020204030204" pitchFamily="34" charset="0"/>
            </a:endParaRPr>
          </a:p>
          <a:p>
            <a:pPr marL="285750" indent="-285750">
              <a:buFont typeface="Arial" panose="020B0604020202020204" pitchFamily="34" charset="0"/>
              <a:buChar char="•"/>
            </a:pPr>
            <a:r>
              <a:rPr lang="en-US" sz="1200" b="0" i="0" dirty="0">
                <a:solidFill>
                  <a:srgbClr val="171E24"/>
                </a:solidFill>
                <a:effectLst/>
              </a:rPr>
              <a:t>The Fair Housing Act affords no protections to individuals with or without disabilities who present a direct threat to  persons or property of others. </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12</a:t>
            </a:fld>
            <a:endParaRPr lang="en-US"/>
          </a:p>
        </p:txBody>
      </p:sp>
    </p:spTree>
    <p:extLst>
      <p:ext uri="{BB962C8B-B14F-4D97-AF65-F5344CB8AC3E}">
        <p14:creationId xmlns:p14="http://schemas.microsoft.com/office/powerpoint/2010/main" val="180614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13</a:t>
            </a:fld>
            <a:endParaRPr lang="en-US"/>
          </a:p>
        </p:txBody>
      </p:sp>
    </p:spTree>
    <p:extLst>
      <p:ext uri="{BB962C8B-B14F-4D97-AF65-F5344CB8AC3E}">
        <p14:creationId xmlns:p14="http://schemas.microsoft.com/office/powerpoint/2010/main" val="2342764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providers are prohibited from making discriminatory statements or publishing discriminatory advertising, as well as from making false statements about availability.</a:t>
            </a:r>
          </a:p>
        </p:txBody>
      </p:sp>
      <p:sp>
        <p:nvSpPr>
          <p:cNvPr id="4" name="Slide Number Placeholder 3"/>
          <p:cNvSpPr>
            <a:spLocks noGrp="1"/>
          </p:cNvSpPr>
          <p:nvPr>
            <p:ph type="sldNum" sz="quarter" idx="10"/>
          </p:nvPr>
        </p:nvSpPr>
        <p:spPr/>
        <p:txBody>
          <a:bodyPr/>
          <a:lstStyle/>
          <a:p>
            <a:fld id="{90A1B886-8946-4D9C-BABD-17B13655BA5E}" type="slidenum">
              <a:rPr lang="en-US" smtClean="0"/>
              <a:t>14</a:t>
            </a:fld>
            <a:endParaRPr lang="en-US"/>
          </a:p>
        </p:txBody>
      </p:sp>
    </p:spTree>
    <p:extLst>
      <p:ext uri="{BB962C8B-B14F-4D97-AF65-F5344CB8AC3E}">
        <p14:creationId xmlns:p14="http://schemas.microsoft.com/office/powerpoint/2010/main" val="419336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rPr>
              <a:t>National origin discrimination is different treatment in housing because of a person’s ancestry, ethnicity, birthplace, culture or language, and it is illegal. </a:t>
            </a:r>
            <a:endParaRPr lang="en-US" sz="400" dirty="0">
              <a:solidFill>
                <a:srgbClr val="333333"/>
              </a:solidFill>
            </a:endParaRPr>
          </a:p>
          <a:p>
            <a:r>
              <a:rPr lang="en-US" sz="1200" b="0" i="0" dirty="0">
                <a:solidFill>
                  <a:srgbClr val="333333"/>
                </a:solidFill>
                <a:effectLst/>
              </a:rPr>
              <a:t>People cannot be denied housing because;</a:t>
            </a:r>
          </a:p>
          <a:p>
            <a:endParaRPr lang="en-US" sz="800" b="0" i="0" dirty="0">
              <a:solidFill>
                <a:srgbClr val="333333"/>
              </a:solidFill>
              <a:effectLst/>
            </a:endParaRPr>
          </a:p>
          <a:p>
            <a:pPr marL="285750" indent="-285750">
              <a:buFont typeface="Wingdings" panose="05000000000000000000" pitchFamily="2" charset="2"/>
              <a:buChar char="Ø"/>
            </a:pPr>
            <a:r>
              <a:rPr lang="en-US" sz="1200" b="0" i="0" dirty="0">
                <a:solidFill>
                  <a:srgbClr val="333333"/>
                </a:solidFill>
                <a:effectLst/>
              </a:rPr>
              <a:t>they or their family are from another country</a:t>
            </a:r>
          </a:p>
          <a:p>
            <a:endParaRPr lang="en-US" sz="800" b="0" i="0" dirty="0">
              <a:solidFill>
                <a:srgbClr val="333333"/>
              </a:solidFill>
              <a:effectLst/>
            </a:endParaRPr>
          </a:p>
          <a:p>
            <a:pPr marL="285750" indent="-285750">
              <a:buFont typeface="Wingdings" panose="05000000000000000000" pitchFamily="2" charset="2"/>
              <a:buChar char="Ø"/>
            </a:pPr>
            <a:r>
              <a:rPr lang="en-US" sz="1200" b="0" i="0" dirty="0">
                <a:solidFill>
                  <a:srgbClr val="333333"/>
                </a:solidFill>
                <a:effectLst/>
              </a:rPr>
              <a:t>they have a name or accent associated with a national origin group </a:t>
            </a:r>
          </a:p>
          <a:p>
            <a:endParaRPr lang="en-US" sz="400" b="0" i="0" dirty="0">
              <a:solidFill>
                <a:srgbClr val="333333"/>
              </a:solidFill>
              <a:effectLst/>
            </a:endParaRPr>
          </a:p>
          <a:p>
            <a:pPr marL="285750" indent="-285750">
              <a:buFont typeface="Wingdings" panose="05000000000000000000" pitchFamily="2" charset="2"/>
              <a:buChar char="Ø"/>
            </a:pPr>
            <a:r>
              <a:rPr lang="en-US" sz="1200" b="0" i="0" dirty="0">
                <a:solidFill>
                  <a:srgbClr val="333333"/>
                </a:solidFill>
                <a:effectLst/>
              </a:rPr>
              <a:t>because they participate in certain customs associated with a national origin group </a:t>
            </a:r>
            <a:r>
              <a:rPr lang="en-US" sz="1200" dirty="0">
                <a:solidFill>
                  <a:srgbClr val="333333"/>
                </a:solidFill>
              </a:rPr>
              <a:t>or</a:t>
            </a:r>
          </a:p>
          <a:p>
            <a:endParaRPr lang="en-US" sz="400" b="0" i="0" dirty="0">
              <a:solidFill>
                <a:srgbClr val="333333"/>
              </a:solidFill>
              <a:effectLst/>
            </a:endParaRPr>
          </a:p>
          <a:p>
            <a:pPr marL="285750" indent="-285750">
              <a:buFont typeface="Wingdings" panose="05000000000000000000" pitchFamily="2" charset="2"/>
              <a:buChar char="Ø"/>
            </a:pPr>
            <a:r>
              <a:rPr lang="en-US" sz="1200" b="0" i="0" dirty="0">
                <a:solidFill>
                  <a:srgbClr val="333333"/>
                </a:solidFill>
                <a:effectLst/>
              </a:rPr>
              <a:t>they are married to or associate with people of a certain national origin.</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15</a:t>
            </a:fld>
            <a:endParaRPr lang="en-US"/>
          </a:p>
        </p:txBody>
      </p:sp>
    </p:spTree>
    <p:extLst>
      <p:ext uri="{BB962C8B-B14F-4D97-AF65-F5344CB8AC3E}">
        <p14:creationId xmlns:p14="http://schemas.microsoft.com/office/powerpoint/2010/main" val="155249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1" dirty="0">
                <a:solidFill>
                  <a:srgbClr val="171E24"/>
                </a:solidFill>
                <a:effectLst/>
              </a:rPr>
              <a:t>For example, landlords may not locate families with children in any single portion of a complex, place an unreasonable restriction on the total number of persons who may reside in a dwelling, or limit their access to recreational services provided to other tenants. In most instances, the amended Fair Housing Act prohibits a housing provider from refusing to rent or sell to families with children.</a:t>
            </a:r>
            <a:endParaRPr lang="en-US" sz="1800" i="1" dirty="0"/>
          </a:p>
          <a:p>
            <a:endParaRPr lang="en-US" sz="1800" b="1" dirty="0">
              <a:effectLst/>
              <a:latin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cs typeface="Times New Roman" panose="02020603050405020304" pitchFamily="18" charset="0"/>
            </a:endParaRPr>
          </a:p>
          <a:p>
            <a:r>
              <a:rPr lang="en-US" b="0" i="0" dirty="0">
                <a:solidFill>
                  <a:srgbClr val="171E24"/>
                </a:solidFill>
                <a:effectLst/>
                <a:latin typeface="Georgia" panose="02040502050405020303" pitchFamily="18" charset="0"/>
              </a:rPr>
              <a:t>However, some facilities may be designated as Housing for Older Persons (55 years of age). This type of housing, which meets the standards set forth in the Housing for Older Persons Act of 1995, may operate as "senior" housing. The </a:t>
            </a:r>
            <a:r>
              <a:rPr lang="en-US" b="0" i="0" u="none" strike="noStrike" dirty="0">
                <a:solidFill>
                  <a:srgbClr val="8C6E20"/>
                </a:solidFill>
                <a:effectLst/>
                <a:latin typeface="Georgia" panose="02040502050405020303" pitchFamily="18" charset="0"/>
                <a:hlinkClick r:id="rId3"/>
              </a:rPr>
              <a:t>Department of Housing and Urban Development (HUD)</a:t>
            </a:r>
            <a:r>
              <a:rPr lang="en-US" b="0" i="0" dirty="0">
                <a:solidFill>
                  <a:srgbClr val="171E24"/>
                </a:solidFill>
                <a:effectLst/>
                <a:latin typeface="Georgia" panose="02040502050405020303" pitchFamily="18" charset="0"/>
              </a:rPr>
              <a:t> has published regulations and additional guidance detailing these statutory requirements.</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16</a:t>
            </a:fld>
            <a:endParaRPr lang="en-US"/>
          </a:p>
        </p:txBody>
      </p:sp>
    </p:spTree>
    <p:extLst>
      <p:ext uri="{BB962C8B-B14F-4D97-AF65-F5344CB8AC3E}">
        <p14:creationId xmlns:p14="http://schemas.microsoft.com/office/powerpoint/2010/main" val="237971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Some fair housing advocates have called for Congress to expressly add more protected classes to the statute, such as age, military/veteran status, victims of domestic violence, sexual orientation, gender identity, criminal background, and immigration status.  As with the U.S. Constitution, the Fair Housing Act is a dynamic document that continues to evolve.</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17</a:t>
            </a:fld>
            <a:endParaRPr lang="en-US"/>
          </a:p>
        </p:txBody>
      </p:sp>
    </p:spTree>
    <p:extLst>
      <p:ext uri="{BB962C8B-B14F-4D97-AF65-F5344CB8AC3E}">
        <p14:creationId xmlns:p14="http://schemas.microsoft.com/office/powerpoint/2010/main" val="131502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Fair Housing Act today is alive and well and continues to deter discrimination in all protected categories.  In this table, annual data compiled by the National Fair Housing Alliance shows that complaints for alleged discrimination based on disability are the most prevalent from any other protected class.</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18</a:t>
            </a:fld>
            <a:endParaRPr lang="en-US"/>
          </a:p>
        </p:txBody>
      </p:sp>
    </p:spTree>
    <p:extLst>
      <p:ext uri="{BB962C8B-B14F-4D97-AF65-F5344CB8AC3E}">
        <p14:creationId xmlns:p14="http://schemas.microsoft.com/office/powerpoint/2010/main" val="2570641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But complaints on behalf of all protected classes continue to be investigated and litigated.</a:t>
            </a:r>
            <a:endParaRPr lang="en-US" b="1" dirty="0"/>
          </a:p>
        </p:txBody>
      </p:sp>
      <p:sp>
        <p:nvSpPr>
          <p:cNvPr id="4" name="Slide Number Placeholder 3"/>
          <p:cNvSpPr>
            <a:spLocks noGrp="1"/>
          </p:cNvSpPr>
          <p:nvPr>
            <p:ph type="sldNum" sz="quarter" idx="10"/>
          </p:nvPr>
        </p:nvSpPr>
        <p:spPr/>
        <p:txBody>
          <a:bodyPr/>
          <a:lstStyle/>
          <a:p>
            <a:fld id="{90A1B886-8946-4D9C-BABD-17B13655BA5E}" type="slidenum">
              <a:rPr lang="en-US" smtClean="0"/>
              <a:t>19</a:t>
            </a:fld>
            <a:endParaRPr lang="en-US"/>
          </a:p>
        </p:txBody>
      </p:sp>
    </p:spTree>
    <p:extLst>
      <p:ext uri="{BB962C8B-B14F-4D97-AF65-F5344CB8AC3E}">
        <p14:creationId xmlns:p14="http://schemas.microsoft.com/office/powerpoint/2010/main" val="290864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Welcome to CDBG Over Coffee. We will be providing an overview of the Fair Housing Act and our obligation to comply with the Act. </a:t>
            </a:r>
            <a:r>
              <a:rPr lang="en-US" sz="1200" baseline="0" dirty="0"/>
              <a:t>Before we get started, just a friendly reminder to please mute your lines at this time. Questions will be taken at the end of the presentation and can also be submitted through the Instant Message feature.</a:t>
            </a:r>
          </a:p>
          <a:p>
            <a:endParaRPr lang="en-US" sz="1200" baseline="0" dirty="0"/>
          </a:p>
          <a:p>
            <a:r>
              <a:rPr lang="en-US" sz="1200" baseline="0" dirty="0"/>
              <a:t>So grab your cup of coffee, and lets get started…             </a:t>
            </a: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2</a:t>
            </a:fld>
            <a:endParaRPr lang="en-US" dirty="0"/>
          </a:p>
        </p:txBody>
      </p:sp>
    </p:spTree>
    <p:extLst>
      <p:ext uri="{BB962C8B-B14F-4D97-AF65-F5344CB8AC3E}">
        <p14:creationId xmlns:p14="http://schemas.microsoft.com/office/powerpoint/2010/main" val="3488476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Measures taken to affirmatively further fair housing are...</a:t>
            </a:r>
          </a:p>
        </p:txBody>
      </p:sp>
      <p:sp>
        <p:nvSpPr>
          <p:cNvPr id="4" name="Slide Number Placeholder 3"/>
          <p:cNvSpPr>
            <a:spLocks noGrp="1"/>
          </p:cNvSpPr>
          <p:nvPr>
            <p:ph type="sldNum" sz="quarter" idx="10"/>
          </p:nvPr>
        </p:nvSpPr>
        <p:spPr/>
        <p:txBody>
          <a:bodyPr/>
          <a:lstStyle/>
          <a:p>
            <a:fld id="{90A1B886-8946-4D9C-BABD-17B13655BA5E}" type="slidenum">
              <a:rPr lang="en-US" smtClean="0"/>
              <a:t>20</a:t>
            </a:fld>
            <a:endParaRPr lang="en-US"/>
          </a:p>
        </p:txBody>
      </p:sp>
    </p:spTree>
    <p:extLst>
      <p:ext uri="{BB962C8B-B14F-4D97-AF65-F5344CB8AC3E}">
        <p14:creationId xmlns:p14="http://schemas.microsoft.com/office/powerpoint/2010/main" val="335022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Here are some additional resources for fair housing data, information, and related articles. </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21</a:t>
            </a:fld>
            <a:endParaRPr lang="en-US"/>
          </a:p>
        </p:txBody>
      </p:sp>
    </p:spTree>
    <p:extLst>
      <p:ext uri="{BB962C8B-B14F-4D97-AF65-F5344CB8AC3E}">
        <p14:creationId xmlns:p14="http://schemas.microsoft.com/office/powerpoint/2010/main" val="170466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C67B5536-7342-4511-A579-37832B0D2DC6}" type="slidenum">
              <a:rPr lang="en-US" smtClean="0"/>
              <a:pPr>
                <a:defRPr/>
              </a:pPr>
              <a:t>22</a:t>
            </a:fld>
            <a:endParaRPr lang="en-US" dirty="0"/>
          </a:p>
        </p:txBody>
      </p:sp>
    </p:spTree>
    <p:extLst>
      <p:ext uri="{BB962C8B-B14F-4D97-AF65-F5344CB8AC3E}">
        <p14:creationId xmlns:p14="http://schemas.microsoft.com/office/powerpoint/2010/main" val="183637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3</a:t>
            </a:fld>
            <a:endParaRPr lang="en-US" dirty="0"/>
          </a:p>
        </p:txBody>
      </p:sp>
    </p:spTree>
    <p:extLst>
      <p:ext uri="{BB962C8B-B14F-4D97-AF65-F5344CB8AC3E}">
        <p14:creationId xmlns:p14="http://schemas.microsoft.com/office/powerpoint/2010/main" val="425681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B5B53"/>
                </a:solidFill>
                <a:effectLst/>
                <a:latin typeface="Trebuchet MS" panose="020B0603020202020204" pitchFamily="34" charset="0"/>
              </a:rPr>
              <a:t>The primary objective of the Community Development Block Grant program is to develop viable communities by providing decent housing and suitable living environments and expanding economic opportunities. </a:t>
            </a:r>
          </a:p>
          <a:p>
            <a:endParaRPr lang="en-US" b="0" i="0" dirty="0">
              <a:solidFill>
                <a:srgbClr val="6B5B53"/>
              </a:solidFill>
              <a:effectLst/>
              <a:latin typeface="Trebuchet MS" panose="020B0603020202020204" pitchFamily="34" charset="0"/>
            </a:endParaRPr>
          </a:p>
          <a:p>
            <a:r>
              <a:rPr lang="en-US" b="0" i="0" dirty="0">
                <a:solidFill>
                  <a:srgbClr val="6B5B53"/>
                </a:solidFill>
                <a:effectLst/>
                <a:latin typeface="Trebuchet MS" panose="020B0603020202020204" pitchFamily="34" charset="0"/>
              </a:rPr>
              <a:t>Eligible applicants are non-entitlement cities under 50,000 in population and non-entitlement counties that have a non-metropolitan population under 200,000 and are not eligible for direct CDBG funding from HUD may apply for funding through any of the Texas CDBG programs.</a:t>
            </a:r>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4</a:t>
            </a:fld>
            <a:endParaRPr lang="en-US" dirty="0"/>
          </a:p>
        </p:txBody>
      </p:sp>
    </p:spTree>
    <p:extLst>
      <p:ext uri="{BB962C8B-B14F-4D97-AF65-F5344CB8AC3E}">
        <p14:creationId xmlns:p14="http://schemas.microsoft.com/office/powerpoint/2010/main" val="154589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pictures of CDBG funded projects that help provide viable communities. These improvements are especially important for low-to-moderate income communities, which often serve a significant number of persons in protected classes. </a:t>
            </a:r>
          </a:p>
          <a:p>
            <a:endParaRPr lang="en-US" dirty="0"/>
          </a:p>
        </p:txBody>
      </p:sp>
      <p:sp>
        <p:nvSpPr>
          <p:cNvPr id="4" name="Slide Number Placeholder 3"/>
          <p:cNvSpPr>
            <a:spLocks noGrp="1"/>
          </p:cNvSpPr>
          <p:nvPr>
            <p:ph type="sldNum" sz="quarter" idx="5"/>
          </p:nvPr>
        </p:nvSpPr>
        <p:spPr/>
        <p:txBody>
          <a:bodyPr/>
          <a:lstStyle/>
          <a:p>
            <a:pPr>
              <a:defRPr/>
            </a:pPr>
            <a:fld id="{C67B5536-7342-4511-A579-37832B0D2DC6}" type="slidenum">
              <a:rPr lang="en-US" smtClean="0"/>
              <a:pPr>
                <a:defRPr/>
              </a:pPr>
              <a:t>5</a:t>
            </a:fld>
            <a:endParaRPr lang="en-US" dirty="0"/>
          </a:p>
        </p:txBody>
      </p:sp>
    </p:spTree>
    <p:extLst>
      <p:ext uri="{BB962C8B-B14F-4D97-AF65-F5344CB8AC3E}">
        <p14:creationId xmlns:p14="http://schemas.microsoft.com/office/powerpoint/2010/main" val="2147700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The Fair Housing Act, was signed into law a week after the assassination of Dr. Martin Luther King Jr.  Since the early years of the Act, Congress has continued to expand coverage for more protected classes.</a:t>
            </a:r>
            <a:endParaRPr lang="en-US" sz="1200" b="0" dirty="0"/>
          </a:p>
        </p:txBody>
      </p:sp>
      <p:sp>
        <p:nvSpPr>
          <p:cNvPr id="4" name="Slide Number Placeholder 3"/>
          <p:cNvSpPr>
            <a:spLocks noGrp="1"/>
          </p:cNvSpPr>
          <p:nvPr>
            <p:ph type="sldNum" sz="quarter" idx="10"/>
          </p:nvPr>
        </p:nvSpPr>
        <p:spPr/>
        <p:txBody>
          <a:bodyPr/>
          <a:lstStyle/>
          <a:p>
            <a:fld id="{90A1B886-8946-4D9C-BABD-17B13655BA5E}" type="slidenum">
              <a:rPr lang="en-US" smtClean="0"/>
              <a:t>6</a:t>
            </a:fld>
            <a:endParaRPr lang="en-US"/>
          </a:p>
        </p:txBody>
      </p:sp>
    </p:spTree>
    <p:extLst>
      <p:ext uri="{BB962C8B-B14F-4D97-AF65-F5344CB8AC3E}">
        <p14:creationId xmlns:p14="http://schemas.microsoft.com/office/powerpoint/2010/main" val="411028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original law enacted in 1968 protected against discrimination in the sale, rental, financing, and other prohibited practices in housing based on race, color, national origin, or religion.</a:t>
            </a: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7</a:t>
            </a:fld>
            <a:endParaRPr lang="en-US"/>
          </a:p>
        </p:txBody>
      </p:sp>
    </p:spTree>
    <p:extLst>
      <p:ext uri="{BB962C8B-B14F-4D97-AF65-F5344CB8AC3E}">
        <p14:creationId xmlns:p14="http://schemas.microsoft.com/office/powerpoint/2010/main" val="53583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latin typeface="Calibri" panose="020F0502020204030204" pitchFamily="34" charset="0"/>
                <a:ea typeface="Calibri" panose="020F0502020204030204" pitchFamily="34" charset="0"/>
                <a:cs typeface="Times New Roman" panose="02020603050405020304" pitchFamily="18" charset="0"/>
              </a:rPr>
              <a:t>In 1974 Congress passed the Housing and Community Development Act and simultaneously added gender as a protected class to the Fair Housing Act.  President Gerald Ford signed the HCDA into law on August 22, 1974.</a:t>
            </a:r>
            <a:endParaRPr lang="en-US" sz="1000" b="0" dirty="0"/>
          </a:p>
        </p:txBody>
      </p:sp>
      <p:sp>
        <p:nvSpPr>
          <p:cNvPr id="4" name="Slide Number Placeholder 3"/>
          <p:cNvSpPr>
            <a:spLocks noGrp="1"/>
          </p:cNvSpPr>
          <p:nvPr>
            <p:ph type="sldNum" sz="quarter" idx="10"/>
          </p:nvPr>
        </p:nvSpPr>
        <p:spPr/>
        <p:txBody>
          <a:bodyPr/>
          <a:lstStyle/>
          <a:p>
            <a:fld id="{90A1B886-8946-4D9C-BABD-17B13655BA5E}" type="slidenum">
              <a:rPr lang="en-US" smtClean="0"/>
              <a:t>8</a:t>
            </a:fld>
            <a:endParaRPr lang="en-US"/>
          </a:p>
        </p:txBody>
      </p:sp>
    </p:spTree>
    <p:extLst>
      <p:ext uri="{BB962C8B-B14F-4D97-AF65-F5344CB8AC3E}">
        <p14:creationId xmlns:p14="http://schemas.microsoft.com/office/powerpoint/2010/main" val="333389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dirty="0">
                <a:effectLst/>
                <a:latin typeface="Calibri" panose="020F0502020204030204" pitchFamily="34" charset="0"/>
                <a:ea typeface="Calibri" panose="020F0502020204030204" pitchFamily="34" charset="0"/>
                <a:cs typeface="Times New Roman" panose="02020603050405020304" pitchFamily="18" charset="0"/>
              </a:rPr>
              <a:t>In 1988 Congress expanded protections to two additional classes:  disability and familial status.  President Ronald Reagan signed the Fair Housing Amendments Act into law on March 13, 1988. </a:t>
            </a:r>
            <a:endParaRPr lang="en-US" b="0" dirty="0"/>
          </a:p>
        </p:txBody>
      </p:sp>
      <p:sp>
        <p:nvSpPr>
          <p:cNvPr id="4" name="Slide Number Placeholder 3"/>
          <p:cNvSpPr>
            <a:spLocks noGrp="1"/>
          </p:cNvSpPr>
          <p:nvPr>
            <p:ph type="sldNum" sz="quarter" idx="10"/>
          </p:nvPr>
        </p:nvSpPr>
        <p:spPr/>
        <p:txBody>
          <a:bodyPr/>
          <a:lstStyle/>
          <a:p>
            <a:fld id="{90A1B886-8946-4D9C-BABD-17B13655BA5E}" type="slidenum">
              <a:rPr lang="en-US" smtClean="0"/>
              <a:t>9</a:t>
            </a:fld>
            <a:endParaRPr lang="en-US"/>
          </a:p>
        </p:txBody>
      </p:sp>
    </p:spTree>
    <p:extLst>
      <p:ext uri="{BB962C8B-B14F-4D97-AF65-F5344CB8AC3E}">
        <p14:creationId xmlns:p14="http://schemas.microsoft.com/office/powerpoint/2010/main" val="3872857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p:txBody>
          <a:bodyPr/>
          <a:lstStyle/>
          <a:p>
            <a:pPr>
              <a:defRPr/>
            </a:pPr>
            <a:fld id="{C333A467-4077-42B4-BD64-4B370ED5E440}" type="slidenum">
              <a:rPr lang="en-US" smtClean="0"/>
              <a:pPr>
                <a:defRPr/>
              </a:pPr>
              <a:t>‹#›</a:t>
            </a:fld>
            <a:endParaRPr lang="en-US" dirty="0"/>
          </a:p>
        </p:txBody>
      </p:sp>
    </p:spTree>
    <p:extLst>
      <p:ext uri="{BB962C8B-B14F-4D97-AF65-F5344CB8AC3E}">
        <p14:creationId xmlns:p14="http://schemas.microsoft.com/office/powerpoint/2010/main" val="97081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p:txBody>
          <a:bodyPr/>
          <a:lstStyle/>
          <a:p>
            <a:pPr>
              <a:defRPr/>
            </a:pPr>
            <a:fld id="{85007C3E-3F5D-48E0-8D54-D3D4003785C0}" type="slidenum">
              <a:rPr lang="en-US" smtClean="0"/>
              <a:pPr>
                <a:defRPr/>
              </a:pPr>
              <a:t>‹#›</a:t>
            </a:fld>
            <a:endParaRPr lang="en-US" dirty="0"/>
          </a:p>
        </p:txBody>
      </p:sp>
    </p:spTree>
    <p:extLst>
      <p:ext uri="{BB962C8B-B14F-4D97-AF65-F5344CB8AC3E}">
        <p14:creationId xmlns:p14="http://schemas.microsoft.com/office/powerpoint/2010/main" val="232561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p:txBody>
          <a:bodyPr/>
          <a:lstStyle/>
          <a:p>
            <a:pPr>
              <a:defRPr/>
            </a:pPr>
            <a:fld id="{40AE6785-233F-4ED1-9B95-A1331D4934D8}" type="slidenum">
              <a:rPr lang="en-US" smtClean="0"/>
              <a:pPr>
                <a:defRPr/>
              </a:pPr>
              <a:t>‹#›</a:t>
            </a:fld>
            <a:endParaRPr lang="en-US" dirty="0"/>
          </a:p>
        </p:txBody>
      </p:sp>
    </p:spTree>
    <p:extLst>
      <p:ext uri="{BB962C8B-B14F-4D97-AF65-F5344CB8AC3E}">
        <p14:creationId xmlns:p14="http://schemas.microsoft.com/office/powerpoint/2010/main" val="42348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5B2E8C-8F2B-42F6-939E-179B4C34678C}"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8A16CCC6-14F3-4CE3-B8D9-9B1F218C7462}" type="slidenum">
              <a:rPr lang="en-US" smtClean="0"/>
              <a:pPr>
                <a:defRPr/>
              </a:pPr>
              <a:t>‹#›</a:t>
            </a:fld>
            <a:endParaRPr lang="en-US" dirty="0"/>
          </a:p>
        </p:txBody>
      </p:sp>
    </p:spTree>
    <p:extLst>
      <p:ext uri="{BB962C8B-B14F-4D97-AF65-F5344CB8AC3E}">
        <p14:creationId xmlns:p14="http://schemas.microsoft.com/office/powerpoint/2010/main" val="1274051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Slide &lt;#&gt; of</a:t>
            </a:r>
          </a:p>
        </p:txBody>
      </p:sp>
      <p:sp>
        <p:nvSpPr>
          <p:cNvPr id="6" name="Slide Number Placeholder 5"/>
          <p:cNvSpPr>
            <a:spLocks noGrp="1"/>
          </p:cNvSpPr>
          <p:nvPr>
            <p:ph type="sldNum" sz="quarter" idx="12"/>
          </p:nvPr>
        </p:nvSpPr>
        <p:spPr/>
        <p:txBody>
          <a:bodyPr/>
          <a:lstStyle/>
          <a:p>
            <a:pPr>
              <a:defRPr/>
            </a:pPr>
            <a:fld id="{1804F898-55BD-4336-8C23-AFAF3D2DC9A4}" type="slidenum">
              <a:rPr lang="en-US" smtClean="0"/>
              <a:pPr>
                <a:defRPr/>
              </a:pPr>
              <a:t>‹#›</a:t>
            </a:fld>
            <a:endParaRPr lang="en-US" dirty="0"/>
          </a:p>
        </p:txBody>
      </p:sp>
    </p:spTree>
    <p:extLst>
      <p:ext uri="{BB962C8B-B14F-4D97-AF65-F5344CB8AC3E}">
        <p14:creationId xmlns:p14="http://schemas.microsoft.com/office/powerpoint/2010/main" val="334134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p:txBody>
          <a:bodyPr/>
          <a:lstStyle/>
          <a:p>
            <a:pPr>
              <a:defRPr/>
            </a:pPr>
            <a:fld id="{AA490D8C-341B-4586-8F95-E64429690972}" type="slidenum">
              <a:rPr lang="en-US" smtClean="0"/>
              <a:pPr>
                <a:defRPr/>
              </a:pPr>
              <a:t>‹#›</a:t>
            </a:fld>
            <a:endParaRPr lang="en-US" dirty="0"/>
          </a:p>
        </p:txBody>
      </p:sp>
    </p:spTree>
    <p:extLst>
      <p:ext uri="{BB962C8B-B14F-4D97-AF65-F5344CB8AC3E}">
        <p14:creationId xmlns:p14="http://schemas.microsoft.com/office/powerpoint/2010/main" val="262530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Slide &lt;#&gt; of</a:t>
            </a:r>
          </a:p>
        </p:txBody>
      </p:sp>
      <p:sp>
        <p:nvSpPr>
          <p:cNvPr id="9" name="Slide Number Placeholder 8"/>
          <p:cNvSpPr>
            <a:spLocks noGrp="1"/>
          </p:cNvSpPr>
          <p:nvPr>
            <p:ph type="sldNum" sz="quarter" idx="12"/>
          </p:nvPr>
        </p:nvSpPr>
        <p:spPr/>
        <p:txBody>
          <a:bodyPr/>
          <a:lstStyle/>
          <a:p>
            <a:pPr>
              <a:defRPr/>
            </a:pPr>
            <a:fld id="{57652E8E-824C-4635-A0D4-26F6258DC4C5}" type="slidenum">
              <a:rPr lang="en-US" smtClean="0"/>
              <a:pPr>
                <a:defRPr/>
              </a:pPr>
              <a:t>‹#›</a:t>
            </a:fld>
            <a:endParaRPr lang="en-US" dirty="0"/>
          </a:p>
        </p:txBody>
      </p:sp>
    </p:spTree>
    <p:extLst>
      <p:ext uri="{BB962C8B-B14F-4D97-AF65-F5344CB8AC3E}">
        <p14:creationId xmlns:p14="http://schemas.microsoft.com/office/powerpoint/2010/main" val="255956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Slide &lt;#&gt; of</a:t>
            </a:r>
          </a:p>
        </p:txBody>
      </p:sp>
      <p:sp>
        <p:nvSpPr>
          <p:cNvPr id="5" name="Slide Number Placeholder 4"/>
          <p:cNvSpPr>
            <a:spLocks noGrp="1"/>
          </p:cNvSpPr>
          <p:nvPr>
            <p:ph type="sldNum" sz="quarter" idx="12"/>
          </p:nvPr>
        </p:nvSpPr>
        <p:spPr/>
        <p:txBody>
          <a:bodyPr/>
          <a:lstStyle/>
          <a:p>
            <a:pPr>
              <a:defRPr/>
            </a:pPr>
            <a:fld id="{E4AC3DBC-80C4-42C5-9205-C6C47B097FD6}" type="slidenum">
              <a:rPr lang="en-US" smtClean="0"/>
              <a:pPr>
                <a:defRPr/>
              </a:pPr>
              <a:t>‹#›</a:t>
            </a:fld>
            <a:endParaRPr lang="en-US" dirty="0"/>
          </a:p>
        </p:txBody>
      </p:sp>
    </p:spTree>
    <p:extLst>
      <p:ext uri="{BB962C8B-B14F-4D97-AF65-F5344CB8AC3E}">
        <p14:creationId xmlns:p14="http://schemas.microsoft.com/office/powerpoint/2010/main" val="1713044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B2E8C-8F2B-42F6-939E-179B4C34678C}"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1DE3553-A525-4E9F-AA24-642396A8CC25}" type="slidenum">
              <a:rPr lang="en-US" smtClean="0"/>
              <a:pPr>
                <a:defRPr/>
              </a:pPr>
              <a:t>‹#›</a:t>
            </a:fld>
            <a:endParaRPr lang="en-US" dirty="0"/>
          </a:p>
        </p:txBody>
      </p:sp>
    </p:spTree>
    <p:extLst>
      <p:ext uri="{BB962C8B-B14F-4D97-AF65-F5344CB8AC3E}">
        <p14:creationId xmlns:p14="http://schemas.microsoft.com/office/powerpoint/2010/main" val="215499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p:txBody>
          <a:bodyPr/>
          <a:lstStyle/>
          <a:p>
            <a:pPr>
              <a:defRPr/>
            </a:pPr>
            <a:fld id="{1743D7E2-C1EB-4313-9BBF-7397D87A278A}" type="slidenum">
              <a:rPr lang="en-US" smtClean="0"/>
              <a:pPr>
                <a:defRPr/>
              </a:pPr>
              <a:t>‹#›</a:t>
            </a:fld>
            <a:endParaRPr lang="en-US" dirty="0"/>
          </a:p>
        </p:txBody>
      </p:sp>
    </p:spTree>
    <p:extLst>
      <p:ext uri="{BB962C8B-B14F-4D97-AF65-F5344CB8AC3E}">
        <p14:creationId xmlns:p14="http://schemas.microsoft.com/office/powerpoint/2010/main" val="19839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Slide &lt;#&gt; of</a:t>
            </a:r>
          </a:p>
        </p:txBody>
      </p:sp>
      <p:sp>
        <p:nvSpPr>
          <p:cNvPr id="7" name="Slide Number Placeholder 6"/>
          <p:cNvSpPr>
            <a:spLocks noGrp="1"/>
          </p:cNvSpPr>
          <p:nvPr>
            <p:ph type="sldNum" sz="quarter" idx="12"/>
          </p:nvPr>
        </p:nvSpPr>
        <p:spPr/>
        <p:txBody>
          <a:bodyPr/>
          <a:lstStyle/>
          <a:p>
            <a:pPr>
              <a:defRPr/>
            </a:pPr>
            <a:fld id="{78A53B6B-8A30-4F31-A802-687EBA151BC2}" type="slidenum">
              <a:rPr lang="en-US" smtClean="0"/>
              <a:pPr>
                <a:defRPr/>
              </a:pPr>
              <a:t>‹#›</a:t>
            </a:fld>
            <a:endParaRPr lang="en-US" dirty="0"/>
          </a:p>
        </p:txBody>
      </p:sp>
    </p:spTree>
    <p:extLst>
      <p:ext uri="{BB962C8B-B14F-4D97-AF65-F5344CB8AC3E}">
        <p14:creationId xmlns:p14="http://schemas.microsoft.com/office/powerpoint/2010/main" val="263386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09113-63A8-47E2-87DD-E9A2515815C8}" type="datetimeFigureOut">
              <a:rPr lang="en-US" smtClean="0"/>
              <a:t>4/11/2022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Slide &lt;#&gt; of</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DD367-BF75-49F3-83B0-BD70987F7B92}" type="slidenum">
              <a:rPr lang="en-US" smtClean="0"/>
              <a:t>‹#›</a:t>
            </a:fld>
            <a:endParaRPr lang="en-US"/>
          </a:p>
        </p:txBody>
      </p:sp>
      <p:sp>
        <p:nvSpPr>
          <p:cNvPr id="7" name="Rectangle 6">
            <a:extLst>
              <a:ext uri="{FF2B5EF4-FFF2-40B4-BE49-F238E27FC236}">
                <a16:creationId xmlns:a16="http://schemas.microsoft.com/office/drawing/2014/main" id="{80A516C7-7DB5-4DA8-8E94-6291E75921F1}"/>
              </a:ext>
            </a:extLst>
          </p:cNvPr>
          <p:cNvSpPr/>
          <p:nvPr userDrawn="1"/>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8" name="Rectangle 7">
            <a:extLst>
              <a:ext uri="{FF2B5EF4-FFF2-40B4-BE49-F238E27FC236}">
                <a16:creationId xmlns:a16="http://schemas.microsoft.com/office/drawing/2014/main" id="{7D3D5CAE-4D40-4CA2-B8AF-DCF635AD241C}"/>
              </a:ext>
            </a:extLst>
          </p:cNvPr>
          <p:cNvSpPr/>
          <p:nvPr userDrawn="1"/>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a:solidFill>
                <a:schemeClr val="accent1"/>
              </a:solidFill>
            </a:endParaRPr>
          </a:p>
        </p:txBody>
      </p:sp>
      <p:pic>
        <p:nvPicPr>
          <p:cNvPr id="9" name="Picture 8">
            <a:extLst>
              <a:ext uri="{FF2B5EF4-FFF2-40B4-BE49-F238E27FC236}">
                <a16:creationId xmlns:a16="http://schemas.microsoft.com/office/drawing/2014/main" id="{F5C64142-9C80-4792-AC62-D827B1C4333E}"/>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Tree>
    <p:extLst>
      <p:ext uri="{BB962C8B-B14F-4D97-AF65-F5344CB8AC3E}">
        <p14:creationId xmlns:p14="http://schemas.microsoft.com/office/powerpoint/2010/main" val="3473706599"/>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w.twc.texas.gov/partners/civil-rights-reporter"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hudexchange.info/programs/nfhta/" TargetMode="External"/><Relationship Id="rId5" Type="http://schemas.openxmlformats.org/officeDocument/2006/relationships/hyperlink" Target="https://nationalfairhousing.org/wp-content/uploads/2021/07/2021-Fair-Housing-Trends-Report_FINAL.pdf"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474" y="-15240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sp>
        <p:nvSpPr>
          <p:cNvPr id="5" name="Rectangle 4"/>
          <p:cNvSpPr/>
          <p:nvPr/>
        </p:nvSpPr>
        <p:spPr>
          <a:xfrm>
            <a:off x="0" y="4307306"/>
            <a:ext cx="9144000" cy="2550695"/>
          </a:xfrm>
          <a:prstGeom prst="rect">
            <a:avLst/>
          </a:prstGeom>
          <a:solidFill>
            <a:srgbClr val="2C318D"/>
          </a:solidFill>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a:p>
        </p:txBody>
      </p:sp>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9683" y="506844"/>
            <a:ext cx="8121931" cy="2616199"/>
          </a:xfrm>
          <a:prstGeom prst="rect">
            <a:avLst/>
          </a:prstGeom>
        </p:spPr>
      </p:pic>
      <p:sp>
        <p:nvSpPr>
          <p:cNvPr id="7" name="Rectangle 6"/>
          <p:cNvSpPr/>
          <p:nvPr/>
        </p:nvSpPr>
        <p:spPr>
          <a:xfrm>
            <a:off x="-2" y="4305348"/>
            <a:ext cx="9144002" cy="61137"/>
          </a:xfrm>
          <a:prstGeom prst="rect">
            <a:avLst/>
          </a:prstGeom>
          <a:solidFill>
            <a:srgbClr val="BF994A"/>
          </a:solidFill>
          <a:ln w="12700" cap="flat" cmpd="sng" algn="ctr">
            <a:noFill/>
            <a:prstDash val="solid"/>
            <a:miter lim="800000"/>
          </a:ln>
          <a:effectLst/>
        </p:spPr>
        <p:txBody>
          <a:bodyPr lIns="38405" tIns="19202" rIns="38405" bIns="19202" rtlCol="0" anchor="ctr"/>
          <a:lstStyle/>
          <a:p>
            <a:pPr marL="0" marR="0" lvl="0" indent="0" defTabSz="767942"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a:ln>
                <a:noFill/>
              </a:ln>
              <a:solidFill>
                <a:srgbClr val="334366"/>
              </a:solidFill>
              <a:effectLst/>
              <a:uLnTx/>
              <a:uFillTx/>
              <a:latin typeface="Calibri" panose="020F0502020204030204"/>
              <a:ea typeface="+mn-ea"/>
              <a:cs typeface="+mn-cs"/>
            </a:endParaRPr>
          </a:p>
        </p:txBody>
      </p:sp>
      <p:sp>
        <p:nvSpPr>
          <p:cNvPr id="2" name="TextBox 1"/>
          <p:cNvSpPr txBox="1"/>
          <p:nvPr/>
        </p:nvSpPr>
        <p:spPr>
          <a:xfrm>
            <a:off x="179149" y="4495800"/>
            <a:ext cx="8763000" cy="1197700"/>
          </a:xfrm>
          <a:prstGeom prst="rect">
            <a:avLst/>
          </a:prstGeom>
          <a:noFill/>
        </p:spPr>
        <p:txBody>
          <a:bodyPr wrap="square" rtlCol="0">
            <a:spAutoFit/>
          </a:bodyPr>
          <a:lstStyle/>
          <a:p>
            <a:pPr algn="ctr">
              <a:lnSpc>
                <a:spcPct val="150000"/>
              </a:lnSpc>
            </a:pPr>
            <a:r>
              <a:rPr lang="en-US" sz="2600" b="1" dirty="0">
                <a:solidFill>
                  <a:srgbClr val="D5B52F"/>
                </a:solidFill>
                <a:latin typeface="Arial Nova" panose="020B0504020202020204" pitchFamily="34" charset="0"/>
              </a:rPr>
              <a:t>Texas Community Development Block Grant Program</a:t>
            </a:r>
            <a:r>
              <a:rPr lang="en-US" sz="2400" b="1" dirty="0">
                <a:solidFill>
                  <a:srgbClr val="D5B52F"/>
                </a:solidFill>
                <a:latin typeface="Arial Nova" panose="020B0504020202020204" pitchFamily="34" charset="0"/>
              </a:rPr>
              <a:t> </a:t>
            </a:r>
          </a:p>
          <a:p>
            <a:pPr algn="ctr">
              <a:lnSpc>
                <a:spcPct val="150000"/>
              </a:lnSpc>
            </a:pPr>
            <a:r>
              <a:rPr lang="en-US" sz="2500" b="1" dirty="0">
                <a:solidFill>
                  <a:srgbClr val="D5B52F"/>
                </a:solidFill>
                <a:latin typeface="Arial Nova" panose="020B0504020202020204" pitchFamily="34" charset="0"/>
              </a:rPr>
              <a:t>CDBG Over Coffee:  54 Years of the Fair Housing Act</a:t>
            </a:r>
          </a:p>
        </p:txBody>
      </p:sp>
      <p:pic>
        <p:nvPicPr>
          <p:cNvPr id="3" name="Audio 2">
            <a:hlinkClick r:id="" action="ppaction://media"/>
            <a:extLst>
              <a:ext uri="{FF2B5EF4-FFF2-40B4-BE49-F238E27FC236}">
                <a16:creationId xmlns:a16="http://schemas.microsoft.com/office/drawing/2014/main" id="{A7F9EFDB-155B-4FC3-9DD6-0D93507AE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3328029"/>
      </p:ext>
    </p:extLst>
  </p:cSld>
  <p:clrMapOvr>
    <a:masterClrMapping/>
  </p:clrMapOvr>
  <mc:AlternateContent xmlns:mc="http://schemas.openxmlformats.org/markup-compatibility/2006" xmlns:p14="http://schemas.microsoft.com/office/powerpoint/2010/main">
    <mc:Choice Requires="p14">
      <p:transition spd="slow" p14:dur="2000" advTm="3439"/>
    </mc:Choice>
    <mc:Fallback xmlns="">
      <p:transition spd="slow" advTm="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B3C4-274F-4895-8747-715E71CAB36C}"/>
              </a:ext>
            </a:extLst>
          </p:cNvPr>
          <p:cNvSpPr>
            <a:spLocks noGrp="1"/>
          </p:cNvSpPr>
          <p:nvPr>
            <p:ph type="title"/>
          </p:nvPr>
        </p:nvSpPr>
        <p:spPr>
          <a:xfrm>
            <a:off x="914400" y="234779"/>
            <a:ext cx="5867400" cy="968545"/>
          </a:xfrm>
        </p:spPr>
        <p:txBody>
          <a:bodyPr>
            <a:noAutofit/>
          </a:bodyPr>
          <a:lstStyle/>
          <a:p>
            <a:r>
              <a:rPr lang="en-US" sz="3200" b="1" dirty="0">
                <a:solidFill>
                  <a:srgbClr val="002060"/>
                </a:solidFill>
                <a:latin typeface="+mn-lt"/>
              </a:rPr>
              <a:t>Fair Housing: Know Your Rights</a:t>
            </a:r>
          </a:p>
        </p:txBody>
      </p:sp>
      <p:sp>
        <p:nvSpPr>
          <p:cNvPr id="3" name="Content Placeholder 2">
            <a:extLst>
              <a:ext uri="{FF2B5EF4-FFF2-40B4-BE49-F238E27FC236}">
                <a16:creationId xmlns:a16="http://schemas.microsoft.com/office/drawing/2014/main" id="{817FED0D-68DB-4A75-9048-AA2403D690A2}"/>
              </a:ext>
            </a:extLst>
          </p:cNvPr>
          <p:cNvSpPr>
            <a:spLocks noGrp="1"/>
          </p:cNvSpPr>
          <p:nvPr>
            <p:ph idx="1"/>
          </p:nvPr>
        </p:nvSpPr>
        <p:spPr>
          <a:xfrm>
            <a:off x="152400" y="1203324"/>
            <a:ext cx="7543800" cy="4935624"/>
          </a:xfrm>
        </p:spPr>
        <p:txBody>
          <a:bodyPr>
            <a:noAutofit/>
          </a:bodyPr>
          <a:lstStyle/>
          <a:p>
            <a:pPr marL="0" indent="0">
              <a:buNone/>
            </a:pPr>
            <a:r>
              <a:rPr lang="en-US" dirty="0">
                <a:solidFill>
                  <a:srgbClr val="002060"/>
                </a:solidFill>
              </a:rPr>
              <a:t>The Federal Fair Housing Act and the Texas Fair Housing Act protect your rights to rent an apartment, buy a home, or obtain a mortgage, free from discrimination based on:</a:t>
            </a:r>
          </a:p>
          <a:p>
            <a:r>
              <a:rPr lang="en-US" dirty="0">
                <a:solidFill>
                  <a:srgbClr val="002060"/>
                </a:solidFill>
              </a:rPr>
              <a:t>Race </a:t>
            </a:r>
          </a:p>
          <a:p>
            <a:r>
              <a:rPr lang="en-US" dirty="0">
                <a:solidFill>
                  <a:srgbClr val="002060"/>
                </a:solidFill>
              </a:rPr>
              <a:t>Color	</a:t>
            </a:r>
          </a:p>
          <a:p>
            <a:r>
              <a:rPr lang="en-US" dirty="0">
                <a:solidFill>
                  <a:srgbClr val="002060"/>
                </a:solidFill>
              </a:rPr>
              <a:t>Disability</a:t>
            </a:r>
          </a:p>
          <a:p>
            <a:r>
              <a:rPr lang="en-US" dirty="0">
                <a:solidFill>
                  <a:srgbClr val="002060"/>
                </a:solidFill>
              </a:rPr>
              <a:t>Sex </a:t>
            </a:r>
          </a:p>
          <a:p>
            <a:r>
              <a:rPr lang="en-US" dirty="0">
                <a:solidFill>
                  <a:srgbClr val="002060"/>
                </a:solidFill>
              </a:rPr>
              <a:t>Religion</a:t>
            </a:r>
          </a:p>
          <a:p>
            <a:r>
              <a:rPr lang="en-US" dirty="0">
                <a:solidFill>
                  <a:srgbClr val="002060"/>
                </a:solidFill>
              </a:rPr>
              <a:t>National Origin</a:t>
            </a:r>
          </a:p>
          <a:p>
            <a:r>
              <a:rPr lang="en-US" dirty="0">
                <a:solidFill>
                  <a:srgbClr val="002060"/>
                </a:solidFill>
              </a:rPr>
              <a:t>Familial Status</a:t>
            </a:r>
          </a:p>
        </p:txBody>
      </p:sp>
      <p:sp>
        <p:nvSpPr>
          <p:cNvPr id="5" name="Slide Number Placeholder 4">
            <a:extLst>
              <a:ext uri="{FF2B5EF4-FFF2-40B4-BE49-F238E27FC236}">
                <a16:creationId xmlns:a16="http://schemas.microsoft.com/office/drawing/2014/main" id="{C02D832E-0F4E-468C-8A85-745B9229DEC1}"/>
              </a:ext>
            </a:extLst>
          </p:cNvPr>
          <p:cNvSpPr>
            <a:spLocks noGrp="1"/>
          </p:cNvSpPr>
          <p:nvPr>
            <p:ph type="sldNum" sz="quarter" idx="12"/>
          </p:nvPr>
        </p:nvSpPr>
        <p:spPr/>
        <p:txBody>
          <a:bodyPr/>
          <a:lstStyle/>
          <a:p>
            <a:pPr>
              <a:defRPr/>
            </a:pPr>
            <a:fld id="{8A16CCC6-14F3-4CE3-B8D9-9B1F218C7462}" type="slidenum">
              <a:rPr lang="en-US" smtClean="0"/>
              <a:pPr>
                <a:defRPr/>
              </a:pPr>
              <a:t>10</a:t>
            </a:fld>
            <a:endParaRPr lang="en-US" dirty="0"/>
          </a:p>
        </p:txBody>
      </p:sp>
      <p:pic>
        <p:nvPicPr>
          <p:cNvPr id="6" name="Picture 5">
            <a:extLst>
              <a:ext uri="{FF2B5EF4-FFF2-40B4-BE49-F238E27FC236}">
                <a16:creationId xmlns:a16="http://schemas.microsoft.com/office/drawing/2014/main" id="{9C84DAB8-27E8-40B3-A7B7-C2F1FD8077F4}"/>
              </a:ext>
            </a:extLst>
          </p:cNvPr>
          <p:cNvPicPr>
            <a:picLocks noChangeAspect="1"/>
          </p:cNvPicPr>
          <p:nvPr/>
        </p:nvPicPr>
        <p:blipFill>
          <a:blip r:embed="rId5"/>
          <a:stretch>
            <a:fillRect/>
          </a:stretch>
        </p:blipFill>
        <p:spPr>
          <a:xfrm>
            <a:off x="3276600" y="3200400"/>
            <a:ext cx="3886200" cy="2874921"/>
          </a:xfrm>
          <a:prstGeom prst="rect">
            <a:avLst/>
          </a:prstGeom>
        </p:spPr>
      </p:pic>
      <p:pic>
        <p:nvPicPr>
          <p:cNvPr id="4" name="Audio 3">
            <a:hlinkClick r:id="" action="ppaction://media"/>
            <a:extLst>
              <a:ext uri="{FF2B5EF4-FFF2-40B4-BE49-F238E27FC236}">
                <a16:creationId xmlns:a16="http://schemas.microsoft.com/office/drawing/2014/main" id="{D2AE8C68-E7C2-433A-BDA5-FAAC9020F9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4562361"/>
      </p:ext>
    </p:extLst>
  </p:cSld>
  <p:clrMapOvr>
    <a:masterClrMapping/>
  </p:clrMapOvr>
  <mc:AlternateContent xmlns:mc="http://schemas.openxmlformats.org/markup-compatibility/2006" xmlns:p14="http://schemas.microsoft.com/office/powerpoint/2010/main">
    <mc:Choice Requires="p14">
      <p:transition spd="slow" p14:dur="2000" advTm="30520"/>
    </mc:Choice>
    <mc:Fallback xmlns="">
      <p:transition spd="slow" advTm="3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3276600"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Calibri Light" panose="020F0302020204030204" pitchFamily="34" charset="0"/>
              </a:rPr>
              <a:t>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152400" y="1371600"/>
            <a:ext cx="6247738"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Race or Color</a:t>
            </a:r>
          </a:p>
        </p:txBody>
      </p:sp>
      <p:sp>
        <p:nvSpPr>
          <p:cNvPr id="5" name="TextBox 4">
            <a:extLst>
              <a:ext uri="{FF2B5EF4-FFF2-40B4-BE49-F238E27FC236}">
                <a16:creationId xmlns:a16="http://schemas.microsoft.com/office/drawing/2014/main" id="{9E99C25D-9003-472C-9C0F-31683B82C3C8}"/>
              </a:ext>
            </a:extLst>
          </p:cNvPr>
          <p:cNvSpPr txBox="1"/>
          <p:nvPr/>
        </p:nvSpPr>
        <p:spPr>
          <a:xfrm>
            <a:off x="990600" y="1894820"/>
            <a:ext cx="5942938" cy="2954655"/>
          </a:xfrm>
          <a:prstGeom prst="rect">
            <a:avLst/>
          </a:prstGeom>
          <a:noFill/>
        </p:spPr>
        <p:txBody>
          <a:bodyPr wrap="square">
            <a:spAutoFit/>
          </a:bodyPr>
          <a:lstStyle/>
          <a:p>
            <a:pPr marL="342900" indent="-342900">
              <a:buFont typeface="Arial" panose="020B0604020202020204" pitchFamily="34" charset="0"/>
              <a:buChar char="•"/>
            </a:pPr>
            <a:r>
              <a:rPr lang="en-US" sz="2800" dirty="0">
                <a:solidFill>
                  <a:srgbClr val="002060"/>
                </a:solidFill>
              </a:rPr>
              <a:t>Race – The genetic makeup of the parents.</a:t>
            </a:r>
          </a:p>
          <a:p>
            <a:pPr marL="342900" indent="-342900">
              <a:buFont typeface="Arial" panose="020B0604020202020204" pitchFamily="34" charset="0"/>
              <a:buChar char="•"/>
            </a:pPr>
            <a:endParaRPr lang="en-US" sz="2800" dirty="0">
              <a:solidFill>
                <a:srgbClr val="002060"/>
              </a:solidFill>
            </a:endParaRPr>
          </a:p>
          <a:p>
            <a:pPr marL="342900" indent="-342900">
              <a:buFont typeface="Arial" panose="020B0604020202020204" pitchFamily="34" charset="0"/>
              <a:buChar char="•"/>
            </a:pPr>
            <a:r>
              <a:rPr lang="en-US" sz="2800" dirty="0">
                <a:solidFill>
                  <a:srgbClr val="002060"/>
                </a:solidFill>
              </a:rPr>
              <a:t>Ethnicity: 2 categories </a:t>
            </a:r>
          </a:p>
          <a:p>
            <a:pPr marL="800100" lvl="1" indent="-342900">
              <a:buFont typeface="Arial" panose="020B0604020202020204" pitchFamily="34" charset="0"/>
              <a:buChar char="•"/>
            </a:pPr>
            <a:r>
              <a:rPr lang="en-US" sz="2800" dirty="0">
                <a:solidFill>
                  <a:srgbClr val="002060"/>
                </a:solidFill>
              </a:rPr>
              <a:t>Hispanic or Latino  </a:t>
            </a:r>
          </a:p>
          <a:p>
            <a:pPr marL="800100" lvl="1" indent="-342900">
              <a:buFont typeface="Arial" panose="020B0604020202020204" pitchFamily="34" charset="0"/>
              <a:buChar char="•"/>
            </a:pPr>
            <a:r>
              <a:rPr lang="en-US" sz="2800" dirty="0">
                <a:solidFill>
                  <a:srgbClr val="002060"/>
                </a:solidFill>
              </a:rPr>
              <a:t>Not Hispanic or Latino</a:t>
            </a:r>
          </a:p>
          <a:p>
            <a:endParaRPr lang="en-US" dirty="0">
              <a:latin typeface="Garamond" panose="02020404030301010803" pitchFamily="18" charset="0"/>
            </a:endParaRPr>
          </a:p>
        </p:txBody>
      </p:sp>
      <p:pic>
        <p:nvPicPr>
          <p:cNvPr id="3" name="Picture 2">
            <a:extLst>
              <a:ext uri="{FF2B5EF4-FFF2-40B4-BE49-F238E27FC236}">
                <a16:creationId xmlns:a16="http://schemas.microsoft.com/office/drawing/2014/main" id="{C7923367-0EB0-4B0B-88CA-FCFAE057B312}"/>
              </a:ext>
            </a:extLst>
          </p:cNvPr>
          <p:cNvPicPr>
            <a:picLocks noChangeAspect="1"/>
          </p:cNvPicPr>
          <p:nvPr/>
        </p:nvPicPr>
        <p:blipFill>
          <a:blip r:embed="rId5"/>
          <a:stretch>
            <a:fillRect/>
          </a:stretch>
        </p:blipFill>
        <p:spPr>
          <a:xfrm>
            <a:off x="457200" y="4583668"/>
            <a:ext cx="6518651" cy="1786168"/>
          </a:xfrm>
          <a:prstGeom prst="rect">
            <a:avLst/>
          </a:prstGeom>
        </p:spPr>
      </p:pic>
      <p:pic>
        <p:nvPicPr>
          <p:cNvPr id="2" name="Audio 1">
            <a:hlinkClick r:id="" action="ppaction://media"/>
            <a:extLst>
              <a:ext uri="{FF2B5EF4-FFF2-40B4-BE49-F238E27FC236}">
                <a16:creationId xmlns:a16="http://schemas.microsoft.com/office/drawing/2014/main" id="{62FE5694-B2B0-4498-99E4-43FD207DB9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2721152"/>
      </p:ext>
    </p:extLst>
  </p:cSld>
  <p:clrMapOvr>
    <a:masterClrMapping/>
  </p:clrMapOvr>
  <mc:AlternateContent xmlns:mc="http://schemas.openxmlformats.org/markup-compatibility/2006" xmlns:p14="http://schemas.microsoft.com/office/powerpoint/2010/main">
    <mc:Choice Requires="p14">
      <p:transition spd="slow" p14:dur="2000" advTm="23721"/>
    </mc:Choice>
    <mc:Fallback xmlns="">
      <p:transition spd="slow" advTm="2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244426" y="1337872"/>
            <a:ext cx="6247738"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Disability</a:t>
            </a:r>
            <a:endParaRPr lang="en-US" dirty="0">
              <a:solidFill>
                <a:srgbClr val="002060"/>
              </a:solidFill>
              <a:cs typeface="Arial" panose="020B0604020202020204" pitchFamily="34" charset="0"/>
            </a:endParaRPr>
          </a:p>
        </p:txBody>
      </p:sp>
      <p:sp>
        <p:nvSpPr>
          <p:cNvPr id="5" name="TextBox 4">
            <a:extLst>
              <a:ext uri="{FF2B5EF4-FFF2-40B4-BE49-F238E27FC236}">
                <a16:creationId xmlns:a16="http://schemas.microsoft.com/office/drawing/2014/main" id="{C9EF8663-9B4B-4636-9837-B675DE3B8A74}"/>
              </a:ext>
            </a:extLst>
          </p:cNvPr>
          <p:cNvSpPr txBox="1"/>
          <p:nvPr/>
        </p:nvSpPr>
        <p:spPr>
          <a:xfrm>
            <a:off x="244426" y="1905000"/>
            <a:ext cx="7146974" cy="2800767"/>
          </a:xfrm>
          <a:prstGeom prst="rect">
            <a:avLst/>
          </a:prstGeom>
          <a:noFill/>
        </p:spPr>
        <p:txBody>
          <a:bodyPr wrap="square">
            <a:spAutoFit/>
          </a:bodyPr>
          <a:lstStyle/>
          <a:p>
            <a:pPr marL="342900" indent="-342900">
              <a:buFont typeface="Arial" panose="020B0604020202020204" pitchFamily="34" charset="0"/>
              <a:buChar char="•"/>
            </a:pPr>
            <a:r>
              <a:rPr lang="en-US" sz="2800" b="0" i="0" dirty="0">
                <a:solidFill>
                  <a:srgbClr val="002060"/>
                </a:solidFill>
                <a:effectLst/>
                <a:cs typeface="Calibri Light" panose="020F0302020204030204" pitchFamily="34" charset="0"/>
              </a:rPr>
              <a:t>The Act defines persons with a disability to mean those individuals with mental or physical impairments that substantially limit one or more major life activities. </a:t>
            </a:r>
            <a:endParaRPr lang="en-US" sz="2800" dirty="0">
              <a:solidFill>
                <a:srgbClr val="002060"/>
              </a:solidFill>
              <a:cs typeface="Calibri Light" panose="020F0302020204030204" pitchFamily="34" charset="0"/>
            </a:endParaRPr>
          </a:p>
          <a:p>
            <a:pPr marL="342900" indent="-342900">
              <a:buFont typeface="Arial" panose="020B0604020202020204" pitchFamily="34" charset="0"/>
              <a:buChar char="•"/>
            </a:pPr>
            <a:r>
              <a:rPr lang="en-US" sz="2800" dirty="0">
                <a:solidFill>
                  <a:srgbClr val="002060"/>
                </a:solidFill>
                <a:cs typeface="Calibri Light" panose="020F0302020204030204" pitchFamily="34" charset="0"/>
              </a:rPr>
              <a:t>Mental Impairments</a:t>
            </a:r>
          </a:p>
          <a:p>
            <a:pPr marL="342900" indent="-342900">
              <a:buFont typeface="Arial" panose="020B0604020202020204" pitchFamily="34" charset="0"/>
              <a:buChar char="•"/>
            </a:pPr>
            <a:r>
              <a:rPr lang="en-US" sz="2800" dirty="0">
                <a:solidFill>
                  <a:srgbClr val="002060"/>
                </a:solidFill>
                <a:cs typeface="Calibri Light" panose="020F0302020204030204" pitchFamily="34" charset="0"/>
              </a:rPr>
              <a:t> Physical impairment </a:t>
            </a:r>
          </a:p>
          <a:p>
            <a:endParaRPr lang="en-US" sz="800" dirty="0">
              <a:solidFill>
                <a:srgbClr val="171E24"/>
              </a:solidFill>
              <a:cs typeface="Calibri Light" panose="020F0302020204030204" pitchFamily="34" charset="0"/>
            </a:endParaRPr>
          </a:p>
        </p:txBody>
      </p:sp>
      <p:pic>
        <p:nvPicPr>
          <p:cNvPr id="3" name="Picture 2">
            <a:extLst>
              <a:ext uri="{FF2B5EF4-FFF2-40B4-BE49-F238E27FC236}">
                <a16:creationId xmlns:a16="http://schemas.microsoft.com/office/drawing/2014/main" id="{0D4F42B2-B121-475D-8CB9-E1AF19827B16}"/>
              </a:ext>
            </a:extLst>
          </p:cNvPr>
          <p:cNvPicPr>
            <a:picLocks noChangeAspect="1"/>
          </p:cNvPicPr>
          <p:nvPr/>
        </p:nvPicPr>
        <p:blipFill>
          <a:blip r:embed="rId5"/>
          <a:stretch>
            <a:fillRect/>
          </a:stretch>
        </p:blipFill>
        <p:spPr>
          <a:xfrm>
            <a:off x="4267200" y="3886200"/>
            <a:ext cx="2844106" cy="2800767"/>
          </a:xfrm>
          <a:prstGeom prst="rect">
            <a:avLst/>
          </a:prstGeom>
        </p:spPr>
      </p:pic>
      <p:pic>
        <p:nvPicPr>
          <p:cNvPr id="4" name="Audio 3">
            <a:hlinkClick r:id="" action="ppaction://media"/>
            <a:extLst>
              <a:ext uri="{FF2B5EF4-FFF2-40B4-BE49-F238E27FC236}">
                <a16:creationId xmlns:a16="http://schemas.microsoft.com/office/drawing/2014/main" id="{664BEA6C-F6DB-4965-B03E-B27678E03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2228116"/>
      </p:ext>
    </p:extLst>
  </p:cSld>
  <p:clrMapOvr>
    <a:masterClrMapping/>
  </p:clrMapOvr>
  <mc:AlternateContent xmlns:mc="http://schemas.openxmlformats.org/markup-compatibility/2006" xmlns:p14="http://schemas.microsoft.com/office/powerpoint/2010/main">
    <mc:Choice Requires="p14">
      <p:transition spd="slow" p14:dur="2000" advTm="99230"/>
    </mc:Choice>
    <mc:Fallback xmlns="">
      <p:transition spd="slow" advTm="9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228600" y="1267506"/>
            <a:ext cx="6247738" cy="523220"/>
          </a:xfrm>
          <a:prstGeom prst="rect">
            <a:avLst/>
          </a:prstGeom>
          <a:noFill/>
        </p:spPr>
        <p:txBody>
          <a:bodyPr wrap="square" rtlCol="0">
            <a:spAutoFit/>
          </a:bodyPr>
          <a:lstStyle/>
          <a:p>
            <a:r>
              <a:rPr lang="en-US" sz="2800" dirty="0">
                <a:solidFill>
                  <a:srgbClr val="002060"/>
                </a:solidFill>
                <a:cs typeface="Arial" panose="020B0604020202020204" pitchFamily="34" charset="0"/>
              </a:rPr>
              <a:t>Sex/Gender/Marital Status</a:t>
            </a:r>
          </a:p>
        </p:txBody>
      </p:sp>
      <p:sp>
        <p:nvSpPr>
          <p:cNvPr id="5" name="TextBox 4">
            <a:extLst>
              <a:ext uri="{FF2B5EF4-FFF2-40B4-BE49-F238E27FC236}">
                <a16:creationId xmlns:a16="http://schemas.microsoft.com/office/drawing/2014/main" id="{C8063B8A-3E3C-429B-AB76-A4CE58F8B7F7}"/>
              </a:ext>
            </a:extLst>
          </p:cNvPr>
          <p:cNvSpPr txBox="1"/>
          <p:nvPr/>
        </p:nvSpPr>
        <p:spPr>
          <a:xfrm>
            <a:off x="445477" y="1992868"/>
            <a:ext cx="6552538" cy="4616648"/>
          </a:xfrm>
          <a:prstGeom prst="rect">
            <a:avLst/>
          </a:prstGeom>
          <a:noFill/>
        </p:spPr>
        <p:txBody>
          <a:bodyPr wrap="square">
            <a:spAutoFit/>
          </a:bodyPr>
          <a:lstStyle/>
          <a:p>
            <a:pPr algn="l"/>
            <a:r>
              <a:rPr lang="en-US" sz="2400" i="0" dirty="0">
                <a:solidFill>
                  <a:srgbClr val="002060"/>
                </a:solidFill>
                <a:effectLst/>
              </a:rPr>
              <a:t>HUD’s Equal Access Rule provides protections from discrimination based on sexual orientation, gender identity, and marital status. </a:t>
            </a:r>
          </a:p>
          <a:p>
            <a:pPr algn="l"/>
            <a:endParaRPr lang="en-US" sz="2400" i="0" dirty="0">
              <a:solidFill>
                <a:srgbClr val="002060"/>
              </a:solidFill>
              <a:effectLst/>
            </a:endParaRPr>
          </a:p>
          <a:p>
            <a:pPr algn="l"/>
            <a:r>
              <a:rPr lang="en-US" sz="2400" dirty="0">
                <a:solidFill>
                  <a:srgbClr val="002060"/>
                </a:solidFill>
              </a:rPr>
              <a:t>P</a:t>
            </a:r>
            <a:r>
              <a:rPr lang="en-US" sz="2400" i="0" dirty="0">
                <a:solidFill>
                  <a:srgbClr val="002060"/>
                </a:solidFill>
                <a:effectLst/>
              </a:rPr>
              <a:t>rotections from sex </a:t>
            </a:r>
            <a:r>
              <a:rPr lang="en-US" sz="2400" dirty="0">
                <a:solidFill>
                  <a:srgbClr val="002060"/>
                </a:solidFill>
              </a:rPr>
              <a:t>d</a:t>
            </a:r>
            <a:r>
              <a:rPr lang="en-US" sz="2400" i="0" dirty="0">
                <a:solidFill>
                  <a:srgbClr val="002060"/>
                </a:solidFill>
                <a:effectLst/>
              </a:rPr>
              <a:t>iscrimination include:</a:t>
            </a:r>
          </a:p>
          <a:p>
            <a:pPr marL="171450" indent="-171450" algn="l">
              <a:buFont typeface="Arial" panose="020B0604020202020204" pitchFamily="34" charset="0"/>
              <a:buChar char="•"/>
            </a:pPr>
            <a:endParaRPr lang="en-US" sz="2400" i="0" dirty="0">
              <a:solidFill>
                <a:srgbClr val="002060"/>
              </a:solidFill>
              <a:effectLst/>
            </a:endParaRPr>
          </a:p>
          <a:p>
            <a:pPr marL="342900" indent="-342900" algn="l">
              <a:buFont typeface="Arial" panose="020B0604020202020204" pitchFamily="34" charset="0"/>
              <a:buChar char="•"/>
            </a:pPr>
            <a:r>
              <a:rPr lang="en-US" sz="2400" i="0" dirty="0">
                <a:solidFill>
                  <a:srgbClr val="002060"/>
                </a:solidFill>
                <a:effectLst/>
              </a:rPr>
              <a:t>Prohibition of sexual harassment  </a:t>
            </a:r>
          </a:p>
          <a:p>
            <a:pPr marL="342900" indent="-342900" algn="l">
              <a:buFont typeface="Arial" panose="020B0604020202020204" pitchFamily="34" charset="0"/>
              <a:buChar char="•"/>
            </a:pPr>
            <a:r>
              <a:rPr lang="en-US" sz="2400" dirty="0">
                <a:solidFill>
                  <a:srgbClr val="002060"/>
                </a:solidFill>
              </a:rPr>
              <a:t>D</a:t>
            </a:r>
            <a:r>
              <a:rPr lang="en-US" sz="2400" i="0" dirty="0">
                <a:solidFill>
                  <a:srgbClr val="002060"/>
                </a:solidFill>
                <a:effectLst/>
              </a:rPr>
              <a:t>iscrimination because of </a:t>
            </a:r>
            <a:r>
              <a:rPr lang="en-US" sz="2400" dirty="0">
                <a:solidFill>
                  <a:srgbClr val="002060"/>
                </a:solidFill>
              </a:rPr>
              <a:t>s</a:t>
            </a:r>
            <a:r>
              <a:rPr lang="en-US" sz="2400" i="0" dirty="0">
                <a:solidFill>
                  <a:srgbClr val="002060"/>
                </a:solidFill>
                <a:effectLst/>
              </a:rPr>
              <a:t>exual </a:t>
            </a:r>
            <a:r>
              <a:rPr lang="en-US" sz="2400" dirty="0">
                <a:solidFill>
                  <a:srgbClr val="002060"/>
                </a:solidFill>
              </a:rPr>
              <a:t>o</a:t>
            </a:r>
            <a:r>
              <a:rPr lang="en-US" sz="2400" i="0" dirty="0">
                <a:solidFill>
                  <a:srgbClr val="002060"/>
                </a:solidFill>
                <a:effectLst/>
              </a:rPr>
              <a:t>rientation</a:t>
            </a:r>
          </a:p>
          <a:p>
            <a:pPr marL="342900" indent="-342900" algn="l">
              <a:buFont typeface="Arial" panose="020B0604020202020204" pitchFamily="34" charset="0"/>
              <a:buChar char="•"/>
            </a:pPr>
            <a:r>
              <a:rPr lang="en-US" sz="2400" dirty="0">
                <a:solidFill>
                  <a:srgbClr val="002060"/>
                </a:solidFill>
              </a:rPr>
              <a:t>Discrimination because of g</a:t>
            </a:r>
            <a:r>
              <a:rPr lang="en-US" sz="2400" i="0" dirty="0">
                <a:solidFill>
                  <a:srgbClr val="002060"/>
                </a:solidFill>
                <a:effectLst/>
              </a:rPr>
              <a:t>ender identity</a:t>
            </a:r>
          </a:p>
          <a:p>
            <a:pPr marL="342900" indent="-342900" algn="l">
              <a:buFont typeface="Arial" panose="020B0604020202020204" pitchFamily="34" charset="0"/>
              <a:buChar char="•"/>
            </a:pPr>
            <a:r>
              <a:rPr lang="en-US" sz="2400" dirty="0">
                <a:solidFill>
                  <a:srgbClr val="002060"/>
                </a:solidFill>
              </a:rPr>
              <a:t>Discrimination because of marital status</a:t>
            </a:r>
            <a:endParaRPr lang="en-US" sz="2400" dirty="0">
              <a:solidFill>
                <a:srgbClr val="002060"/>
              </a:solidFill>
              <a:effectLst/>
            </a:endParaRPr>
          </a:p>
          <a:p>
            <a:pPr algn="l"/>
            <a:endParaRPr lang="en-US" b="0" i="0" dirty="0">
              <a:solidFill>
                <a:srgbClr val="000000"/>
              </a:solidFill>
              <a:effectLst/>
              <a:latin typeface="Poppins" panose="00000500000000000000" pitchFamily="2" charset="0"/>
            </a:endParaRPr>
          </a:p>
          <a:p>
            <a:pPr algn="l"/>
            <a:endParaRPr lang="en-US" dirty="0">
              <a:solidFill>
                <a:srgbClr val="000000"/>
              </a:solidFill>
              <a:latin typeface="Poppins" panose="00000500000000000000" pitchFamily="2" charset="0"/>
            </a:endParaRPr>
          </a:p>
          <a:p>
            <a:pPr algn="l"/>
            <a:endParaRPr lang="en-US" b="0" i="0" dirty="0">
              <a:solidFill>
                <a:srgbClr val="000000"/>
              </a:solidFill>
              <a:effectLst/>
              <a:latin typeface="Poppins" panose="00000500000000000000" pitchFamily="2" charset="0"/>
            </a:endParaRPr>
          </a:p>
        </p:txBody>
      </p:sp>
      <p:pic>
        <p:nvPicPr>
          <p:cNvPr id="2" name="Audio 1">
            <a:hlinkClick r:id="" action="ppaction://media"/>
            <a:extLst>
              <a:ext uri="{FF2B5EF4-FFF2-40B4-BE49-F238E27FC236}">
                <a16:creationId xmlns:a16="http://schemas.microsoft.com/office/drawing/2014/main" id="{460FE5FF-9AE0-4ECC-9C10-8BA9B94BE6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7731365"/>
      </p:ext>
    </p:extLst>
  </p:cSld>
  <p:clrMapOvr>
    <a:masterClrMapping/>
  </p:clrMapOvr>
  <mc:AlternateContent xmlns:mc="http://schemas.openxmlformats.org/markup-compatibility/2006" xmlns:p14="http://schemas.microsoft.com/office/powerpoint/2010/main">
    <mc:Choice Requires="p14">
      <p:transition spd="slow" p14:dur="2000" advTm="32410"/>
    </mc:Choice>
    <mc:Fallback xmlns="">
      <p:transition spd="slow" advTm="3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 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304800" y="1267506"/>
            <a:ext cx="6247738"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Religion</a:t>
            </a:r>
          </a:p>
        </p:txBody>
      </p:sp>
      <p:sp>
        <p:nvSpPr>
          <p:cNvPr id="5" name="TextBox 4">
            <a:extLst>
              <a:ext uri="{FF2B5EF4-FFF2-40B4-BE49-F238E27FC236}">
                <a16:creationId xmlns:a16="http://schemas.microsoft.com/office/drawing/2014/main" id="{007CCFB0-066E-4119-957B-93BA039EE87D}"/>
              </a:ext>
            </a:extLst>
          </p:cNvPr>
          <p:cNvSpPr txBox="1"/>
          <p:nvPr/>
        </p:nvSpPr>
        <p:spPr>
          <a:xfrm>
            <a:off x="304800" y="1992867"/>
            <a:ext cx="6096001" cy="378565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002060"/>
                </a:solidFill>
              </a:rPr>
              <a:t>“Religion” includes both the practice and non-practice of religion, such as atheism, as well as religions that are outside the mainstream. </a:t>
            </a:r>
          </a:p>
          <a:p>
            <a:pPr marL="342900" indent="-342900">
              <a:buFont typeface="Arial" panose="020B0604020202020204" pitchFamily="34" charset="0"/>
              <a:buChar char="•"/>
            </a:pPr>
            <a:r>
              <a:rPr lang="en-US" sz="2400" dirty="0">
                <a:solidFill>
                  <a:srgbClr val="002060"/>
                </a:solidFill>
              </a:rPr>
              <a:t>Overt discrimination against members of a particular religion.</a:t>
            </a:r>
          </a:p>
          <a:p>
            <a:pPr marL="342900" indent="-342900">
              <a:buFont typeface="Arial" panose="020B0604020202020204" pitchFamily="34" charset="0"/>
              <a:buChar char="•"/>
            </a:pPr>
            <a:r>
              <a:rPr lang="en-US" sz="2400" dirty="0">
                <a:solidFill>
                  <a:srgbClr val="002060"/>
                </a:solidFill>
              </a:rPr>
              <a:t>Discrimination includes refusing to rent or sell, charging more, or offering different terms to someone because of his or her religion. </a:t>
            </a:r>
          </a:p>
        </p:txBody>
      </p:sp>
      <p:pic>
        <p:nvPicPr>
          <p:cNvPr id="3" name="Picture 2">
            <a:extLst>
              <a:ext uri="{FF2B5EF4-FFF2-40B4-BE49-F238E27FC236}">
                <a16:creationId xmlns:a16="http://schemas.microsoft.com/office/drawing/2014/main" id="{A6E19235-F180-4801-869E-A26AEA5B7C15}"/>
              </a:ext>
            </a:extLst>
          </p:cNvPr>
          <p:cNvPicPr>
            <a:picLocks noChangeAspect="1"/>
          </p:cNvPicPr>
          <p:nvPr/>
        </p:nvPicPr>
        <p:blipFill>
          <a:blip r:embed="rId5"/>
          <a:stretch>
            <a:fillRect/>
          </a:stretch>
        </p:blipFill>
        <p:spPr>
          <a:xfrm>
            <a:off x="6647464" y="2641475"/>
            <a:ext cx="575634" cy="787525"/>
          </a:xfrm>
          <a:prstGeom prst="rect">
            <a:avLst/>
          </a:prstGeom>
        </p:spPr>
      </p:pic>
      <p:pic>
        <p:nvPicPr>
          <p:cNvPr id="7" name="Picture 6">
            <a:extLst>
              <a:ext uri="{FF2B5EF4-FFF2-40B4-BE49-F238E27FC236}">
                <a16:creationId xmlns:a16="http://schemas.microsoft.com/office/drawing/2014/main" id="{6BCE67C7-9FA9-4C54-AB09-E4AFAEBD4BD3}"/>
              </a:ext>
            </a:extLst>
          </p:cNvPr>
          <p:cNvPicPr>
            <a:picLocks noChangeAspect="1"/>
          </p:cNvPicPr>
          <p:nvPr/>
        </p:nvPicPr>
        <p:blipFill>
          <a:blip r:embed="rId6"/>
          <a:stretch>
            <a:fillRect/>
          </a:stretch>
        </p:blipFill>
        <p:spPr>
          <a:xfrm>
            <a:off x="6554661" y="1462766"/>
            <a:ext cx="575634" cy="583897"/>
          </a:xfrm>
          <a:prstGeom prst="rect">
            <a:avLst/>
          </a:prstGeom>
        </p:spPr>
      </p:pic>
      <p:pic>
        <p:nvPicPr>
          <p:cNvPr id="9" name="Picture 8">
            <a:extLst>
              <a:ext uri="{FF2B5EF4-FFF2-40B4-BE49-F238E27FC236}">
                <a16:creationId xmlns:a16="http://schemas.microsoft.com/office/drawing/2014/main" id="{B46969B3-E0C1-44BD-819F-851AD2BAF85D}"/>
              </a:ext>
            </a:extLst>
          </p:cNvPr>
          <p:cNvPicPr>
            <a:picLocks noChangeAspect="1"/>
          </p:cNvPicPr>
          <p:nvPr/>
        </p:nvPicPr>
        <p:blipFill>
          <a:blip r:embed="rId7"/>
          <a:stretch>
            <a:fillRect/>
          </a:stretch>
        </p:blipFill>
        <p:spPr>
          <a:xfrm>
            <a:off x="6552538" y="3857111"/>
            <a:ext cx="895324" cy="954227"/>
          </a:xfrm>
          <a:prstGeom prst="rect">
            <a:avLst/>
          </a:prstGeom>
        </p:spPr>
      </p:pic>
      <p:pic>
        <p:nvPicPr>
          <p:cNvPr id="12" name="Picture 11">
            <a:extLst>
              <a:ext uri="{FF2B5EF4-FFF2-40B4-BE49-F238E27FC236}">
                <a16:creationId xmlns:a16="http://schemas.microsoft.com/office/drawing/2014/main" id="{F181C225-8047-4E91-A3E3-90E0AA80DC99}"/>
              </a:ext>
            </a:extLst>
          </p:cNvPr>
          <p:cNvPicPr>
            <a:picLocks noChangeAspect="1"/>
          </p:cNvPicPr>
          <p:nvPr/>
        </p:nvPicPr>
        <p:blipFill>
          <a:blip r:embed="rId8"/>
          <a:stretch>
            <a:fillRect/>
          </a:stretch>
        </p:blipFill>
        <p:spPr>
          <a:xfrm>
            <a:off x="6517369" y="5365926"/>
            <a:ext cx="895324" cy="790403"/>
          </a:xfrm>
          <a:prstGeom prst="rect">
            <a:avLst/>
          </a:prstGeom>
        </p:spPr>
      </p:pic>
      <p:pic>
        <p:nvPicPr>
          <p:cNvPr id="2" name="Audio 1">
            <a:hlinkClick r:id="" action="ppaction://media"/>
            <a:extLst>
              <a:ext uri="{FF2B5EF4-FFF2-40B4-BE49-F238E27FC236}">
                <a16:creationId xmlns:a16="http://schemas.microsoft.com/office/drawing/2014/main" id="{29E0246C-5A28-4895-B9A2-9B0BF1B418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0469067"/>
      </p:ext>
    </p:extLst>
  </p:cSld>
  <p:clrMapOvr>
    <a:masterClrMapping/>
  </p:clrMapOvr>
  <mc:AlternateContent xmlns:mc="http://schemas.openxmlformats.org/markup-compatibility/2006" xmlns:p14="http://schemas.microsoft.com/office/powerpoint/2010/main">
    <mc:Choice Requires="p14">
      <p:transition spd="slow" p14:dur="2000" advTm="52672"/>
    </mc:Choice>
    <mc:Fallback xmlns="">
      <p:transition spd="slow" advTm="5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228600" y="1347991"/>
            <a:ext cx="6247738"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National Origin</a:t>
            </a:r>
          </a:p>
        </p:txBody>
      </p:sp>
      <p:sp>
        <p:nvSpPr>
          <p:cNvPr id="7" name="TextBox 6">
            <a:extLst>
              <a:ext uri="{FF2B5EF4-FFF2-40B4-BE49-F238E27FC236}">
                <a16:creationId xmlns:a16="http://schemas.microsoft.com/office/drawing/2014/main" id="{A3FE0BD1-4261-4E0F-BAB2-0E57EDD30F3B}"/>
              </a:ext>
            </a:extLst>
          </p:cNvPr>
          <p:cNvSpPr txBox="1"/>
          <p:nvPr/>
        </p:nvSpPr>
        <p:spPr>
          <a:xfrm>
            <a:off x="457200" y="2338503"/>
            <a:ext cx="6477000" cy="3385542"/>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2060"/>
                </a:solidFill>
              </a:rPr>
              <a:t>Ancestry</a:t>
            </a:r>
          </a:p>
          <a:p>
            <a:pPr marL="457200" indent="-457200">
              <a:buFont typeface="Arial" panose="020B0604020202020204" pitchFamily="34" charset="0"/>
              <a:buChar char="•"/>
            </a:pPr>
            <a:r>
              <a:rPr lang="en-US" sz="2800" dirty="0">
                <a:solidFill>
                  <a:srgbClr val="002060"/>
                </a:solidFill>
              </a:rPr>
              <a:t>Birthplace</a:t>
            </a:r>
          </a:p>
          <a:p>
            <a:pPr marL="457200" indent="-457200">
              <a:buFont typeface="Arial" panose="020B0604020202020204" pitchFamily="34" charset="0"/>
              <a:buChar char="•"/>
            </a:pPr>
            <a:r>
              <a:rPr lang="en-US" sz="2800" dirty="0">
                <a:solidFill>
                  <a:srgbClr val="002060"/>
                </a:solidFill>
              </a:rPr>
              <a:t>Ethnic Background</a:t>
            </a:r>
          </a:p>
          <a:p>
            <a:pPr marL="457200" indent="-457200">
              <a:buFont typeface="Arial" panose="020B0604020202020204" pitchFamily="34" charset="0"/>
              <a:buChar char="•"/>
            </a:pPr>
            <a:r>
              <a:rPr lang="en-US" sz="2800" dirty="0">
                <a:solidFill>
                  <a:srgbClr val="002060"/>
                </a:solidFill>
              </a:rPr>
              <a:t>Limited English Proficiency (LEP)</a:t>
            </a:r>
          </a:p>
          <a:p>
            <a:pPr marL="457200" indent="-457200">
              <a:buFont typeface="Arial" panose="020B0604020202020204" pitchFamily="34" charset="0"/>
              <a:buChar char="•"/>
            </a:pPr>
            <a:r>
              <a:rPr lang="en-US" sz="2800" dirty="0">
                <a:solidFill>
                  <a:srgbClr val="002060"/>
                </a:solidFill>
              </a:rPr>
              <a:t>Refers to a person's limited ability to read, write, speak or understand English.</a:t>
            </a:r>
          </a:p>
          <a:p>
            <a:endParaRPr lang="en-US" dirty="0"/>
          </a:p>
        </p:txBody>
      </p:sp>
      <p:pic>
        <p:nvPicPr>
          <p:cNvPr id="3" name="Picture 2">
            <a:extLst>
              <a:ext uri="{FF2B5EF4-FFF2-40B4-BE49-F238E27FC236}">
                <a16:creationId xmlns:a16="http://schemas.microsoft.com/office/drawing/2014/main" id="{85099BDB-6219-47A8-A8CA-03BE8E2E6AC3}"/>
              </a:ext>
            </a:extLst>
          </p:cNvPr>
          <p:cNvPicPr>
            <a:picLocks noChangeAspect="1"/>
          </p:cNvPicPr>
          <p:nvPr/>
        </p:nvPicPr>
        <p:blipFill>
          <a:blip r:embed="rId5"/>
          <a:stretch>
            <a:fillRect/>
          </a:stretch>
        </p:blipFill>
        <p:spPr>
          <a:xfrm>
            <a:off x="3810000" y="1124918"/>
            <a:ext cx="3124200" cy="2228313"/>
          </a:xfrm>
          <a:prstGeom prst="rect">
            <a:avLst/>
          </a:prstGeom>
        </p:spPr>
      </p:pic>
      <p:pic>
        <p:nvPicPr>
          <p:cNvPr id="2" name="Audio 1">
            <a:hlinkClick r:id="" action="ppaction://media"/>
            <a:extLst>
              <a:ext uri="{FF2B5EF4-FFF2-40B4-BE49-F238E27FC236}">
                <a16:creationId xmlns:a16="http://schemas.microsoft.com/office/drawing/2014/main" id="{486CC822-A7DA-4DE8-AF08-3B71412775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4091950"/>
      </p:ext>
    </p:extLst>
  </p:cSld>
  <p:clrMapOvr>
    <a:masterClrMapping/>
  </p:clrMapOvr>
  <mc:AlternateContent xmlns:mc="http://schemas.openxmlformats.org/markup-compatibility/2006" xmlns:p14="http://schemas.microsoft.com/office/powerpoint/2010/main">
    <mc:Choice Requires="p14">
      <p:transition spd="slow" p14:dur="2000" advTm="63609"/>
    </mc:Choice>
    <mc:Fallback xmlns="">
      <p:transition spd="slow" advTm="6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152400" y="1241824"/>
            <a:ext cx="6247738" cy="523220"/>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Familial Status</a:t>
            </a:r>
          </a:p>
        </p:txBody>
      </p:sp>
      <p:sp>
        <p:nvSpPr>
          <p:cNvPr id="5" name="TextBox 4">
            <a:extLst>
              <a:ext uri="{FF2B5EF4-FFF2-40B4-BE49-F238E27FC236}">
                <a16:creationId xmlns:a16="http://schemas.microsoft.com/office/drawing/2014/main" id="{EDD1B721-D161-4BEE-AD98-8E90A846FC9D}"/>
              </a:ext>
            </a:extLst>
          </p:cNvPr>
          <p:cNvSpPr txBox="1"/>
          <p:nvPr/>
        </p:nvSpPr>
        <p:spPr>
          <a:xfrm>
            <a:off x="152400" y="1736661"/>
            <a:ext cx="7620000" cy="2062103"/>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002060"/>
                </a:solidFill>
              </a:rPr>
              <a:t>Pregnancy</a:t>
            </a:r>
          </a:p>
          <a:p>
            <a:pPr marL="457200" indent="-457200">
              <a:buFont typeface="Arial" panose="020B0604020202020204" pitchFamily="34" charset="0"/>
              <a:buChar char="•"/>
            </a:pPr>
            <a:r>
              <a:rPr lang="en-US" sz="2800" dirty="0">
                <a:solidFill>
                  <a:srgbClr val="002060"/>
                </a:solidFill>
              </a:rPr>
              <a:t>Parent/Legal custodian of child living with them who is under 18</a:t>
            </a:r>
          </a:p>
          <a:p>
            <a:pPr marL="457200" indent="-457200">
              <a:buFont typeface="Arial" panose="020B0604020202020204" pitchFamily="34" charset="0"/>
              <a:buChar char="•"/>
            </a:pPr>
            <a:r>
              <a:rPr lang="en-US" sz="2800" dirty="0">
                <a:solidFill>
                  <a:srgbClr val="002060"/>
                </a:solidFill>
              </a:rPr>
              <a:t>Securing custody of a child</a:t>
            </a:r>
          </a:p>
          <a:p>
            <a:endParaRPr lang="en-US" sz="800" dirty="0">
              <a:solidFill>
                <a:srgbClr val="171E24"/>
              </a:solidFill>
            </a:endParaRPr>
          </a:p>
          <a:p>
            <a:endParaRPr lang="en-US" sz="800" dirty="0">
              <a:solidFill>
                <a:srgbClr val="171E24"/>
              </a:solidFill>
            </a:endParaRPr>
          </a:p>
        </p:txBody>
      </p:sp>
      <p:pic>
        <p:nvPicPr>
          <p:cNvPr id="3" name="Picture 2">
            <a:extLst>
              <a:ext uri="{FF2B5EF4-FFF2-40B4-BE49-F238E27FC236}">
                <a16:creationId xmlns:a16="http://schemas.microsoft.com/office/drawing/2014/main" id="{EE14558C-22DB-4439-948B-1BD5DD3065CB}"/>
              </a:ext>
            </a:extLst>
          </p:cNvPr>
          <p:cNvPicPr>
            <a:picLocks noChangeAspect="1"/>
          </p:cNvPicPr>
          <p:nvPr/>
        </p:nvPicPr>
        <p:blipFill>
          <a:blip r:embed="rId5"/>
          <a:stretch>
            <a:fillRect/>
          </a:stretch>
        </p:blipFill>
        <p:spPr>
          <a:xfrm>
            <a:off x="2285669" y="3770381"/>
            <a:ext cx="3657600" cy="2952925"/>
          </a:xfrm>
          <a:prstGeom prst="rect">
            <a:avLst/>
          </a:prstGeom>
        </p:spPr>
      </p:pic>
      <p:pic>
        <p:nvPicPr>
          <p:cNvPr id="2" name="Audio 1">
            <a:hlinkClick r:id="" action="ppaction://media"/>
            <a:extLst>
              <a:ext uri="{FF2B5EF4-FFF2-40B4-BE49-F238E27FC236}">
                <a16:creationId xmlns:a16="http://schemas.microsoft.com/office/drawing/2014/main" id="{ADD813EB-9E0C-4ABB-9380-817C581C1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1764087"/>
      </p:ext>
    </p:extLst>
  </p:cSld>
  <p:clrMapOvr>
    <a:masterClrMapping/>
  </p:clrMapOvr>
  <mc:AlternateContent xmlns:mc="http://schemas.openxmlformats.org/markup-compatibility/2006" xmlns:p14="http://schemas.microsoft.com/office/powerpoint/2010/main">
    <mc:Choice Requires="p14">
      <p:transition spd="slow" p14:dur="2000" advTm="74111"/>
    </mc:Choice>
    <mc:Fallback xmlns="">
      <p:transition spd="slow" advTm="7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457200"/>
            <a:ext cx="6069939" cy="531222"/>
          </a:xfrm>
          <a:prstGeom prst="rect">
            <a:avLst/>
          </a:prstGeom>
          <a:noFill/>
        </p:spPr>
        <p:txBody>
          <a:bodyPr wrap="square" lIns="38405" tIns="19202" rIns="38405" bIns="1920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3C78"/>
                </a:solidFill>
                <a:effectLst/>
                <a:uLnTx/>
                <a:uFillTx/>
                <a:ea typeface="Playfair Display" charset="0"/>
                <a:cs typeface="Arial" panose="020B0604020202020204" pitchFamily="34" charset="0"/>
              </a:rPr>
              <a:t>Fair Housing Act - Protected Classes</a:t>
            </a:r>
          </a:p>
        </p:txBody>
      </p:sp>
      <p:pic>
        <p:nvPicPr>
          <p:cNvPr id="6" name="Picture 5">
            <a:extLst>
              <a:ext uri="{FF2B5EF4-FFF2-40B4-BE49-F238E27FC236}">
                <a16:creationId xmlns:a16="http://schemas.microsoft.com/office/drawing/2014/main" id="{E60970AD-DB0B-457F-A34F-6599DF63D508}"/>
              </a:ext>
            </a:extLst>
          </p:cNvPr>
          <p:cNvPicPr>
            <a:picLocks noChangeAspect="1"/>
          </p:cNvPicPr>
          <p:nvPr/>
        </p:nvPicPr>
        <p:blipFill>
          <a:blip r:embed="rId5"/>
          <a:stretch>
            <a:fillRect/>
          </a:stretch>
        </p:blipFill>
        <p:spPr>
          <a:xfrm>
            <a:off x="33867" y="1237106"/>
            <a:ext cx="7714717" cy="5392294"/>
          </a:xfrm>
          <a:prstGeom prst="rect">
            <a:avLst/>
          </a:prstGeom>
        </p:spPr>
      </p:pic>
      <p:pic>
        <p:nvPicPr>
          <p:cNvPr id="2" name="Audio 1">
            <a:hlinkClick r:id="" action="ppaction://media"/>
            <a:extLst>
              <a:ext uri="{FF2B5EF4-FFF2-40B4-BE49-F238E27FC236}">
                <a16:creationId xmlns:a16="http://schemas.microsoft.com/office/drawing/2014/main" id="{2A03E6E5-F16A-4017-A51F-A63642C250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5650789"/>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00C9D2-7B80-4835-BFDC-64291C083D86}"/>
              </a:ext>
            </a:extLst>
          </p:cNvPr>
          <p:cNvPicPr>
            <a:picLocks noChangeAspect="1"/>
          </p:cNvPicPr>
          <p:nvPr/>
        </p:nvPicPr>
        <p:blipFill>
          <a:blip r:embed="rId5"/>
          <a:stretch>
            <a:fillRect/>
          </a:stretch>
        </p:blipFill>
        <p:spPr>
          <a:xfrm>
            <a:off x="0" y="1340693"/>
            <a:ext cx="7772400" cy="4174066"/>
          </a:xfrm>
          <a:prstGeom prst="rect">
            <a:avLst/>
          </a:prstGeom>
        </p:spPr>
      </p:pic>
      <p:sp>
        <p:nvSpPr>
          <p:cNvPr id="11" name="TextBox 10">
            <a:extLst>
              <a:ext uri="{FF2B5EF4-FFF2-40B4-BE49-F238E27FC236}">
                <a16:creationId xmlns:a16="http://schemas.microsoft.com/office/drawing/2014/main" id="{9F196298-F91B-481C-9182-4E428A080784}"/>
              </a:ext>
            </a:extLst>
          </p:cNvPr>
          <p:cNvSpPr txBox="1"/>
          <p:nvPr/>
        </p:nvSpPr>
        <p:spPr>
          <a:xfrm>
            <a:off x="228600" y="5334000"/>
            <a:ext cx="5638138" cy="646331"/>
          </a:xfrm>
          <a:prstGeom prst="rect">
            <a:avLst/>
          </a:prstGeom>
          <a:noFill/>
        </p:spPr>
        <p:txBody>
          <a:bodyPr wrap="square" rtlCol="0">
            <a:spAutoFit/>
          </a:bodyPr>
          <a:lstStyle/>
          <a:p>
            <a:r>
              <a:rPr lang="en-US" dirty="0"/>
              <a:t>Source: National Fair Housing Alliance 2021</a:t>
            </a:r>
            <a:r>
              <a:rPr lang="en-US" i="1" dirty="0"/>
              <a:t> Fair Housing Trends </a:t>
            </a:r>
            <a:r>
              <a:rPr lang="en-US" dirty="0"/>
              <a:t>report.</a:t>
            </a:r>
          </a:p>
        </p:txBody>
      </p:sp>
      <p:sp>
        <p:nvSpPr>
          <p:cNvPr id="4" name="TextBox 3">
            <a:extLst>
              <a:ext uri="{FF2B5EF4-FFF2-40B4-BE49-F238E27FC236}">
                <a16:creationId xmlns:a16="http://schemas.microsoft.com/office/drawing/2014/main" id="{67715072-06AB-4174-9883-84833DFA5654}"/>
              </a:ext>
            </a:extLst>
          </p:cNvPr>
          <p:cNvSpPr txBox="1"/>
          <p:nvPr/>
        </p:nvSpPr>
        <p:spPr>
          <a:xfrm>
            <a:off x="914400" y="457200"/>
            <a:ext cx="6069939" cy="531222"/>
          </a:xfrm>
          <a:prstGeom prst="rect">
            <a:avLst/>
          </a:prstGeom>
          <a:noFill/>
        </p:spPr>
        <p:txBody>
          <a:bodyPr wrap="square" lIns="38405" tIns="19202" rIns="38405" bIns="1920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3C78"/>
                </a:solidFill>
                <a:effectLst/>
                <a:uLnTx/>
                <a:uFillTx/>
                <a:ea typeface="Playfair Display" charset="0"/>
                <a:cs typeface="Arial" panose="020B0604020202020204" pitchFamily="34" charset="0"/>
              </a:rPr>
              <a:t>Fair Housing Act </a:t>
            </a:r>
          </a:p>
        </p:txBody>
      </p:sp>
      <p:pic>
        <p:nvPicPr>
          <p:cNvPr id="3" name="Audio 2">
            <a:hlinkClick r:id="" action="ppaction://media"/>
            <a:extLst>
              <a:ext uri="{FF2B5EF4-FFF2-40B4-BE49-F238E27FC236}">
                <a16:creationId xmlns:a16="http://schemas.microsoft.com/office/drawing/2014/main" id="{1B6FFC48-9090-459C-BBED-D76B0E553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8167941"/>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D50535-EE5F-4AF9-A701-72B26B03D2E9}"/>
              </a:ext>
            </a:extLst>
          </p:cNvPr>
          <p:cNvPicPr>
            <a:picLocks noChangeAspect="1"/>
          </p:cNvPicPr>
          <p:nvPr/>
        </p:nvPicPr>
        <p:blipFill>
          <a:blip r:embed="rId5"/>
          <a:stretch>
            <a:fillRect/>
          </a:stretch>
        </p:blipFill>
        <p:spPr>
          <a:xfrm>
            <a:off x="228600" y="1371600"/>
            <a:ext cx="4572000" cy="5267316"/>
          </a:xfrm>
          <a:prstGeom prst="rect">
            <a:avLst/>
          </a:prstGeom>
        </p:spPr>
      </p:pic>
      <p:sp>
        <p:nvSpPr>
          <p:cNvPr id="7" name="TextBox 6">
            <a:extLst>
              <a:ext uri="{FF2B5EF4-FFF2-40B4-BE49-F238E27FC236}">
                <a16:creationId xmlns:a16="http://schemas.microsoft.com/office/drawing/2014/main" id="{F3FD2793-D1A7-41BF-873C-D94231771652}"/>
              </a:ext>
            </a:extLst>
          </p:cNvPr>
          <p:cNvSpPr txBox="1"/>
          <p:nvPr/>
        </p:nvSpPr>
        <p:spPr>
          <a:xfrm>
            <a:off x="4614333" y="6269584"/>
            <a:ext cx="5181600" cy="369332"/>
          </a:xfrm>
          <a:prstGeom prst="rect">
            <a:avLst/>
          </a:prstGeom>
          <a:noFill/>
        </p:spPr>
        <p:txBody>
          <a:bodyPr wrap="square" rtlCol="0">
            <a:spAutoFit/>
          </a:bodyPr>
          <a:lstStyle/>
          <a:p>
            <a:r>
              <a:rPr lang="en-US" dirty="0"/>
              <a:t>Source:  FairHousingCoach.com</a:t>
            </a:r>
          </a:p>
        </p:txBody>
      </p:sp>
      <p:sp>
        <p:nvSpPr>
          <p:cNvPr id="4" name="TextBox 3">
            <a:extLst>
              <a:ext uri="{FF2B5EF4-FFF2-40B4-BE49-F238E27FC236}">
                <a16:creationId xmlns:a16="http://schemas.microsoft.com/office/drawing/2014/main" id="{232C38A7-F1FE-4D40-9F3A-7A4DD3C10ED3}"/>
              </a:ext>
            </a:extLst>
          </p:cNvPr>
          <p:cNvSpPr txBox="1"/>
          <p:nvPr/>
        </p:nvSpPr>
        <p:spPr>
          <a:xfrm>
            <a:off x="914400" y="457200"/>
            <a:ext cx="6069939" cy="531222"/>
          </a:xfrm>
          <a:prstGeom prst="rect">
            <a:avLst/>
          </a:prstGeom>
          <a:noFill/>
        </p:spPr>
        <p:txBody>
          <a:bodyPr wrap="square" lIns="38405" tIns="19202" rIns="38405" bIns="1920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3C78"/>
                </a:solidFill>
                <a:effectLst/>
                <a:uLnTx/>
                <a:uFillTx/>
                <a:ea typeface="Playfair Display" charset="0"/>
                <a:cs typeface="Arial" panose="020B0604020202020204" pitchFamily="34" charset="0"/>
              </a:rPr>
              <a:t>Fair Housing Act </a:t>
            </a:r>
          </a:p>
        </p:txBody>
      </p:sp>
      <p:pic>
        <p:nvPicPr>
          <p:cNvPr id="2" name="Audio 1">
            <a:hlinkClick r:id="" action="ppaction://media"/>
            <a:extLst>
              <a:ext uri="{FF2B5EF4-FFF2-40B4-BE49-F238E27FC236}">
                <a16:creationId xmlns:a16="http://schemas.microsoft.com/office/drawing/2014/main" id="{16720226-A5A0-4911-B411-ABD0A2795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9968702"/>
      </p:ext>
    </p:extLst>
  </p:cSld>
  <p:clrMapOvr>
    <a:masterClrMapping/>
  </p:clrMapOvr>
  <mc:AlternateContent xmlns:mc="http://schemas.openxmlformats.org/markup-compatibility/2006" xmlns:p14="http://schemas.microsoft.com/office/powerpoint/2010/main">
    <mc:Choice Requires="p14">
      <p:transition spd="slow" p14:dur="2000" advTm="14064"/>
    </mc:Choice>
    <mc:Fallback xmlns="">
      <p:transition spd="slow" advTm="14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91800A-C0CC-449B-A60E-E74FE61C4649}"/>
              </a:ext>
            </a:extLst>
          </p:cNvPr>
          <p:cNvSpPr>
            <a:spLocks noGrp="1"/>
          </p:cNvSpPr>
          <p:nvPr>
            <p:ph type="sldNum" sz="quarter" idx="12"/>
          </p:nvPr>
        </p:nvSpPr>
        <p:spPr/>
        <p:txBody>
          <a:bodyPr/>
          <a:lstStyle/>
          <a:p>
            <a:pPr>
              <a:defRPr/>
            </a:pPr>
            <a:fld id="{11DE3553-A525-4E9F-AA24-642396A8CC25}" type="slidenum">
              <a:rPr lang="en-US" smtClean="0"/>
              <a:pPr>
                <a:defRPr/>
              </a:pPr>
              <a:t>2</a:t>
            </a:fld>
            <a:endParaRPr lang="en-US" dirty="0"/>
          </a:p>
        </p:txBody>
      </p:sp>
      <p:pic>
        <p:nvPicPr>
          <p:cNvPr id="10" name="Picture 9">
            <a:extLst>
              <a:ext uri="{FF2B5EF4-FFF2-40B4-BE49-F238E27FC236}">
                <a16:creationId xmlns:a16="http://schemas.microsoft.com/office/drawing/2014/main" id="{08982641-5ECB-4415-ADC3-5083C973D4E6}"/>
              </a:ext>
            </a:extLst>
          </p:cNvPr>
          <p:cNvPicPr/>
          <p:nvPr/>
        </p:nvPicPr>
        <p:blipFill rotWithShape="1">
          <a:blip r:embed="rId5"/>
          <a:srcRect t="38835"/>
          <a:stretch/>
        </p:blipFill>
        <p:spPr>
          <a:xfrm>
            <a:off x="381000" y="1752600"/>
            <a:ext cx="7104887" cy="3706968"/>
          </a:xfrm>
          <a:prstGeom prst="rect">
            <a:avLst/>
          </a:prstGeom>
        </p:spPr>
      </p:pic>
      <p:pic>
        <p:nvPicPr>
          <p:cNvPr id="4" name="Audio 3">
            <a:hlinkClick r:id="" action="ppaction://media"/>
            <a:extLst>
              <a:ext uri="{FF2B5EF4-FFF2-40B4-BE49-F238E27FC236}">
                <a16:creationId xmlns:a16="http://schemas.microsoft.com/office/drawing/2014/main" id="{AE51E96C-88FB-412B-9B69-8EDA94B766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6780240"/>
      </p:ext>
    </p:extLst>
  </p:cSld>
  <p:clrMapOvr>
    <a:masterClrMapping/>
  </p:clrMapOvr>
  <mc:AlternateContent xmlns:mc="http://schemas.openxmlformats.org/markup-compatibility/2006" xmlns:p14="http://schemas.microsoft.com/office/powerpoint/2010/main">
    <mc:Choice Requires="p14">
      <p:transition spd="slow" p14:dur="2000" advTm="34008"/>
    </mc:Choice>
    <mc:Fallback xmlns="">
      <p:transition spd="slow" advTm="3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FE8E98-C43A-4A70-A81C-DD8033D7C2A7}"/>
              </a:ext>
            </a:extLst>
          </p:cNvPr>
          <p:cNvSpPr txBox="1"/>
          <p:nvPr/>
        </p:nvSpPr>
        <p:spPr>
          <a:xfrm>
            <a:off x="152400" y="1371600"/>
            <a:ext cx="6400800"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2060"/>
                </a:solidFill>
              </a:rPr>
              <a:t>Assess Community Needs and Resources </a:t>
            </a:r>
          </a:p>
          <a:p>
            <a:pPr marL="457200" indent="-457200">
              <a:buFont typeface="Arial" panose="020B0604020202020204" pitchFamily="34" charset="0"/>
              <a:buChar char="•"/>
            </a:pPr>
            <a:endParaRPr lang="en-US" sz="2800" dirty="0">
              <a:solidFill>
                <a:srgbClr val="002060"/>
              </a:solidFill>
            </a:endParaRPr>
          </a:p>
          <a:p>
            <a:pPr marL="457200" indent="-457200">
              <a:buFont typeface="Arial" panose="020B0604020202020204" pitchFamily="34" charset="0"/>
              <a:buChar char="•"/>
            </a:pPr>
            <a:r>
              <a:rPr lang="en-US" sz="2800" dirty="0">
                <a:solidFill>
                  <a:srgbClr val="002060"/>
                </a:solidFill>
              </a:rPr>
              <a:t>Implement Effective Citizen Participation such as public hearings, community meetings, workshops, webinars, emails, publication in newspapers </a:t>
            </a:r>
          </a:p>
          <a:p>
            <a:pPr marL="457200" indent="-457200">
              <a:buFont typeface="Arial" panose="020B0604020202020204" pitchFamily="34" charset="0"/>
              <a:buChar char="•"/>
            </a:pPr>
            <a:endParaRPr lang="en-US" sz="2800" dirty="0">
              <a:solidFill>
                <a:srgbClr val="002060"/>
              </a:solidFill>
            </a:endParaRPr>
          </a:p>
          <a:p>
            <a:pPr marL="457200" indent="-457200">
              <a:buFont typeface="Arial" panose="020B0604020202020204" pitchFamily="34" charset="0"/>
              <a:buChar char="•"/>
            </a:pPr>
            <a:r>
              <a:rPr lang="en-US" sz="2800" dirty="0">
                <a:solidFill>
                  <a:srgbClr val="002060"/>
                </a:solidFill>
              </a:rPr>
              <a:t>Consultation with stakeholders and encourage public input</a:t>
            </a:r>
          </a:p>
          <a:p>
            <a:endParaRPr lang="en-US" sz="2800" b="1" dirty="0">
              <a:solidFill>
                <a:srgbClr val="FF0000"/>
              </a:solidFill>
            </a:endParaRPr>
          </a:p>
          <a:p>
            <a:endParaRPr lang="en-US" sz="2800" b="1" dirty="0">
              <a:solidFill>
                <a:srgbClr val="FF0000"/>
              </a:solidFill>
            </a:endParaRPr>
          </a:p>
        </p:txBody>
      </p:sp>
      <p:sp>
        <p:nvSpPr>
          <p:cNvPr id="2" name="TextBox 1">
            <a:extLst>
              <a:ext uri="{FF2B5EF4-FFF2-40B4-BE49-F238E27FC236}">
                <a16:creationId xmlns:a16="http://schemas.microsoft.com/office/drawing/2014/main" id="{F2EC6D33-6F2E-4B6F-A11B-3A57EF94DED9}"/>
              </a:ext>
            </a:extLst>
          </p:cNvPr>
          <p:cNvSpPr txBox="1"/>
          <p:nvPr/>
        </p:nvSpPr>
        <p:spPr>
          <a:xfrm>
            <a:off x="914400" y="381000"/>
            <a:ext cx="6781800" cy="584775"/>
          </a:xfrm>
          <a:prstGeom prst="rect">
            <a:avLst/>
          </a:prstGeom>
          <a:noFill/>
        </p:spPr>
        <p:txBody>
          <a:bodyPr wrap="square" rtlCol="0">
            <a:spAutoFit/>
          </a:bodyPr>
          <a:lstStyle/>
          <a:p>
            <a:r>
              <a:rPr lang="en-US" sz="3200" b="1" dirty="0">
                <a:solidFill>
                  <a:srgbClr val="002060"/>
                </a:solidFill>
              </a:rPr>
              <a:t>Affirmatively Furthering Fair Housing</a:t>
            </a:r>
          </a:p>
        </p:txBody>
      </p:sp>
      <p:pic>
        <p:nvPicPr>
          <p:cNvPr id="4" name="Audio 3">
            <a:hlinkClick r:id="" action="ppaction://media"/>
            <a:extLst>
              <a:ext uri="{FF2B5EF4-FFF2-40B4-BE49-F238E27FC236}">
                <a16:creationId xmlns:a16="http://schemas.microsoft.com/office/drawing/2014/main" id="{D7D4D431-22E9-497E-9416-4B9A14341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6720100"/>
      </p:ext>
    </p:extLst>
  </p:cSld>
  <p:clrMapOvr>
    <a:masterClrMapping/>
  </p:clrMapOvr>
  <mc:AlternateContent xmlns:mc="http://schemas.openxmlformats.org/markup-compatibility/2006" xmlns:p14="http://schemas.microsoft.com/office/powerpoint/2010/main">
    <mc:Choice Requires="p14">
      <p:transition spd="slow" p14:dur="2000" advTm="31658"/>
    </mc:Choice>
    <mc:Fallback xmlns="">
      <p:transition spd="slow" advTm="3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069939"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Fair Housing Resources</a:t>
            </a:r>
          </a:p>
        </p:txBody>
      </p:sp>
      <p:sp>
        <p:nvSpPr>
          <p:cNvPr id="8" name="TextBox 7">
            <a:extLst>
              <a:ext uri="{FF2B5EF4-FFF2-40B4-BE49-F238E27FC236}">
                <a16:creationId xmlns:a16="http://schemas.microsoft.com/office/drawing/2014/main" id="{351856ED-5503-498C-8B77-45204A19D33E}"/>
              </a:ext>
            </a:extLst>
          </p:cNvPr>
          <p:cNvSpPr txBox="1"/>
          <p:nvPr/>
        </p:nvSpPr>
        <p:spPr>
          <a:xfrm>
            <a:off x="304800" y="1194911"/>
            <a:ext cx="6755739" cy="4739759"/>
          </a:xfrm>
          <a:prstGeom prst="rect">
            <a:avLst/>
          </a:prstGeom>
          <a:noFill/>
        </p:spPr>
        <p:txBody>
          <a:bodyPr wrap="square" rtlCol="0">
            <a:spAutoFit/>
          </a:bodyPr>
          <a:lstStyle/>
          <a:p>
            <a:r>
              <a:rPr lang="en-US" sz="2400" dirty="0">
                <a:solidFill>
                  <a:srgbClr val="002060"/>
                </a:solidFill>
              </a:rPr>
              <a:t>The 2021 National Fair Housing Alliance (NFHA) </a:t>
            </a:r>
            <a:r>
              <a:rPr lang="en-US" sz="2400" i="1" dirty="0">
                <a:solidFill>
                  <a:srgbClr val="002060"/>
                </a:solidFill>
              </a:rPr>
              <a:t>Fair Housing Trends</a:t>
            </a:r>
            <a:r>
              <a:rPr lang="en-US" sz="2400" dirty="0">
                <a:solidFill>
                  <a:srgbClr val="002060"/>
                </a:solidFill>
              </a:rPr>
              <a:t> </a:t>
            </a:r>
            <a:r>
              <a:rPr lang="en-US" sz="2400" i="1" dirty="0">
                <a:solidFill>
                  <a:srgbClr val="002060"/>
                </a:solidFill>
              </a:rPr>
              <a:t>Report</a:t>
            </a:r>
            <a:r>
              <a:rPr lang="en-US" sz="2400" dirty="0">
                <a:solidFill>
                  <a:srgbClr val="002060"/>
                </a:solidFill>
              </a:rPr>
              <a:t>.</a:t>
            </a:r>
          </a:p>
          <a:p>
            <a:r>
              <a:rPr lang="en-US" sz="2000" dirty="0">
                <a:solidFill>
                  <a:srgbClr val="002060"/>
                </a:solidFill>
                <a:hlinkClick r:id="rId5">
                  <a:extLst>
                    <a:ext uri="{A12FA001-AC4F-418D-AE19-62706E023703}">
                      <ahyp:hlinkClr xmlns:ahyp="http://schemas.microsoft.com/office/drawing/2018/hyperlinkcolor" val="tx"/>
                    </a:ext>
                  </a:extLst>
                </a:hlinkClick>
              </a:rPr>
              <a:t>https://nationalfairhousing.org/wp-content/uploads/2021/07/2021-Fair-Housing-Trends-Report_FINAL.pdf</a:t>
            </a:r>
            <a:endParaRPr lang="en-US" sz="2000" dirty="0">
              <a:solidFill>
                <a:srgbClr val="002060"/>
              </a:solidFill>
            </a:endParaRPr>
          </a:p>
          <a:p>
            <a:endParaRPr lang="en-US" sz="2000" dirty="0">
              <a:solidFill>
                <a:srgbClr val="002060"/>
              </a:solidFill>
            </a:endParaRPr>
          </a:p>
          <a:p>
            <a:r>
              <a:rPr lang="en-US" sz="2400" dirty="0">
                <a:solidFill>
                  <a:srgbClr val="002060"/>
                </a:solidFill>
              </a:rPr>
              <a:t>The HUD Exchange National Fair Housing Training Academy webpage.</a:t>
            </a:r>
          </a:p>
          <a:p>
            <a:r>
              <a:rPr lang="en-US" sz="2000" dirty="0">
                <a:solidFill>
                  <a:srgbClr val="002060"/>
                </a:solidFill>
                <a:hlinkClick r:id="rId6">
                  <a:extLst>
                    <a:ext uri="{A12FA001-AC4F-418D-AE19-62706E023703}">
                      <ahyp:hlinkClr xmlns:ahyp="http://schemas.microsoft.com/office/drawing/2018/hyperlinkcolor" val="tx"/>
                    </a:ext>
                  </a:extLst>
                </a:hlinkClick>
              </a:rPr>
              <a:t>https://www.hudexchange.info/programs/nfhta/</a:t>
            </a:r>
            <a:endParaRPr lang="en-US" sz="2000" dirty="0">
              <a:solidFill>
                <a:srgbClr val="002060"/>
              </a:solidFill>
            </a:endParaRPr>
          </a:p>
          <a:p>
            <a:endParaRPr lang="en-US" sz="2000" dirty="0">
              <a:solidFill>
                <a:srgbClr val="002060"/>
              </a:solidFill>
            </a:endParaRPr>
          </a:p>
          <a:p>
            <a:r>
              <a:rPr lang="en-US" sz="2400" dirty="0">
                <a:solidFill>
                  <a:srgbClr val="002060"/>
                </a:solidFill>
              </a:rPr>
              <a:t>The Texas Workforce Commission Civil Rights Division’s </a:t>
            </a:r>
            <a:r>
              <a:rPr lang="en-US" sz="2400" i="1" dirty="0">
                <a:solidFill>
                  <a:srgbClr val="002060"/>
                </a:solidFill>
              </a:rPr>
              <a:t>Civil Rights Reporter</a:t>
            </a:r>
            <a:r>
              <a:rPr lang="en-US" sz="2400" dirty="0">
                <a:solidFill>
                  <a:srgbClr val="002060"/>
                </a:solidFill>
              </a:rPr>
              <a:t> newsletter. </a:t>
            </a:r>
          </a:p>
          <a:p>
            <a:r>
              <a:rPr lang="en-US" sz="2000" dirty="0">
                <a:solidFill>
                  <a:srgbClr val="002060"/>
                </a:solidFill>
                <a:hlinkClick r:id="rId7">
                  <a:extLst>
                    <a:ext uri="{A12FA001-AC4F-418D-AE19-62706E023703}">
                      <ahyp:hlinkClr xmlns:ahyp="http://schemas.microsoft.com/office/drawing/2018/hyperlinkcolor" val="tx"/>
                    </a:ext>
                  </a:extLst>
                </a:hlinkClick>
              </a:rPr>
              <a:t>https://www.twc.texas.gov/partners/civil-rights-reporter</a:t>
            </a:r>
            <a:endParaRPr lang="en-US" sz="2000" dirty="0">
              <a:solidFill>
                <a:srgbClr val="002060"/>
              </a:solidFill>
            </a:endParaRPr>
          </a:p>
          <a:p>
            <a:endParaRPr lang="en-US" dirty="0"/>
          </a:p>
        </p:txBody>
      </p:sp>
      <p:pic>
        <p:nvPicPr>
          <p:cNvPr id="2" name="Audio 1">
            <a:hlinkClick r:id="" action="ppaction://media"/>
            <a:extLst>
              <a:ext uri="{FF2B5EF4-FFF2-40B4-BE49-F238E27FC236}">
                <a16:creationId xmlns:a16="http://schemas.microsoft.com/office/drawing/2014/main" id="{219836A8-8EBF-4DD1-8DDD-7F6FA3DE1C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866245"/>
      </p:ext>
    </p:extLst>
  </p:cSld>
  <p:clrMapOvr>
    <a:masterClrMapping/>
  </p:clrMapOvr>
  <mc:AlternateContent xmlns:mc="http://schemas.openxmlformats.org/markup-compatibility/2006" xmlns:p14="http://schemas.microsoft.com/office/powerpoint/2010/main">
    <mc:Choice Requires="p14">
      <p:transition spd="slow" p14:dur="2000" advTm="14308"/>
    </mc:Choice>
    <mc:Fallback xmlns="">
      <p:transition spd="slow" advTm="1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3" name="Rectangle 12"/>
          <p:cNvSpPr/>
          <p:nvPr/>
        </p:nvSpPr>
        <p:spPr>
          <a:xfrm>
            <a:off x="-1" y="4942839"/>
            <a:ext cx="9144001" cy="191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pic>
        <p:nvPicPr>
          <p:cNvPr id="8" name="Picture 7"/>
          <p:cNvPicPr/>
          <p:nvPr/>
        </p:nvPicPr>
        <p:blipFill>
          <a:blip r:embed="rId5" cstate="email">
            <a:extLst>
              <a:ext uri="{28A0092B-C50C-407E-A947-70E740481C1C}">
                <a14:useLocalDpi xmlns:a14="http://schemas.microsoft.com/office/drawing/2010/main" val="0"/>
              </a:ext>
            </a:extLst>
          </a:blip>
          <a:stretch>
            <a:fillRect/>
          </a:stretch>
        </p:blipFill>
        <p:spPr>
          <a:xfrm>
            <a:off x="1600199" y="4942840"/>
            <a:ext cx="5943600" cy="1915160"/>
          </a:xfrm>
          <a:prstGeom prst="rect">
            <a:avLst/>
          </a:prstGeom>
        </p:spPr>
      </p:pic>
      <p:sp>
        <p:nvSpPr>
          <p:cNvPr id="6" name="TextBox 5">
            <a:extLst>
              <a:ext uri="{FF2B5EF4-FFF2-40B4-BE49-F238E27FC236}">
                <a16:creationId xmlns:a16="http://schemas.microsoft.com/office/drawing/2014/main" id="{03050722-7749-49C0-9CAA-87DF245E7541}"/>
              </a:ext>
            </a:extLst>
          </p:cNvPr>
          <p:cNvSpPr txBox="1"/>
          <p:nvPr/>
        </p:nvSpPr>
        <p:spPr>
          <a:xfrm>
            <a:off x="476026" y="1524000"/>
            <a:ext cx="8667974" cy="2554545"/>
          </a:xfrm>
          <a:prstGeom prst="rect">
            <a:avLst/>
          </a:prstGeom>
          <a:noFill/>
        </p:spPr>
        <p:txBody>
          <a:bodyPr wrap="square" rtlCol="0">
            <a:spAutoFit/>
          </a:bodyPr>
          <a:lstStyle/>
          <a:p>
            <a:pPr algn="ctr">
              <a:lnSpc>
                <a:spcPct val="150000"/>
              </a:lnSpc>
            </a:pPr>
            <a:endParaRPr lang="en-US" sz="3200" b="1" dirty="0">
              <a:solidFill>
                <a:schemeClr val="bg1"/>
              </a:solidFill>
              <a:latin typeface="Arial Nova" panose="020B0504020202020204" pitchFamily="34" charset="0"/>
            </a:endParaRPr>
          </a:p>
          <a:p>
            <a:pPr algn="ctr"/>
            <a:r>
              <a:rPr lang="en-US" sz="2800" dirty="0">
                <a:solidFill>
                  <a:srgbClr val="FFFF00"/>
                </a:solidFill>
                <a:latin typeface="Arial Nova" panose="020B0504020202020204" pitchFamily="34" charset="0"/>
              </a:rPr>
              <a:t>Questions or Comments?</a:t>
            </a:r>
          </a:p>
          <a:p>
            <a:pPr>
              <a:lnSpc>
                <a:spcPct val="150000"/>
              </a:lnSpc>
            </a:pPr>
            <a:endParaRPr lang="en-US" sz="3200" dirty="0">
              <a:solidFill>
                <a:schemeClr val="bg1"/>
              </a:solidFill>
              <a:latin typeface="Arial Nova" panose="020B0504020202020204" pitchFamily="34" charset="0"/>
            </a:endParaRPr>
          </a:p>
          <a:p>
            <a:endParaRPr lang="en-US" sz="3600" dirty="0">
              <a:solidFill>
                <a:schemeClr val="bg1"/>
              </a:solidFill>
              <a:latin typeface="Arial Nova" panose="020B0504020202020204" pitchFamily="34" charset="0"/>
            </a:endParaRPr>
          </a:p>
        </p:txBody>
      </p:sp>
      <p:pic>
        <p:nvPicPr>
          <p:cNvPr id="7" name="Audio 6">
            <a:hlinkClick r:id="" action="ppaction://media"/>
            <a:extLst>
              <a:ext uri="{FF2B5EF4-FFF2-40B4-BE49-F238E27FC236}">
                <a16:creationId xmlns:a16="http://schemas.microsoft.com/office/drawing/2014/main" id="{1ED62166-C747-4A64-A59E-734F8DAAE5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266421"/>
      </p:ext>
    </p:extLst>
  </p:cSld>
  <p:clrMapOvr>
    <a:masterClrMapping/>
  </p:clrMapOvr>
  <mc:AlternateContent xmlns:mc="http://schemas.openxmlformats.org/markup-compatibility/2006" xmlns:p14="http://schemas.microsoft.com/office/powerpoint/2010/main">
    <mc:Choice Requires="p14">
      <p:transition spd="slow" p14:dur="2000" advTm="14724"/>
    </mc:Choice>
    <mc:Fallback xmlns="">
      <p:transition spd="slow" advTm="1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44D0-4932-4A1F-B34A-642D6DC5FBAC}"/>
              </a:ext>
            </a:extLst>
          </p:cNvPr>
          <p:cNvSpPr>
            <a:spLocks noGrp="1"/>
          </p:cNvSpPr>
          <p:nvPr>
            <p:ph type="title"/>
          </p:nvPr>
        </p:nvSpPr>
        <p:spPr>
          <a:xfrm>
            <a:off x="1108710" y="457201"/>
            <a:ext cx="5063490" cy="685800"/>
          </a:xfrm>
        </p:spPr>
        <p:txBody>
          <a:bodyPr>
            <a:normAutofit fontScale="90000"/>
          </a:bodyPr>
          <a:lstStyle/>
          <a:p>
            <a:r>
              <a:rPr lang="en-US" sz="3200" b="1" i="0" dirty="0">
                <a:solidFill>
                  <a:srgbClr val="002060"/>
                </a:solidFill>
                <a:effectLst/>
                <a:latin typeface="+mn-lt"/>
              </a:rPr>
              <a:t>Fair Housing in Texas</a:t>
            </a:r>
            <a:br>
              <a:rPr lang="en-US" sz="3200" b="1" i="0" dirty="0">
                <a:solidFill>
                  <a:srgbClr val="6B5B53"/>
                </a:solidFill>
                <a:effectLst/>
                <a:latin typeface="+mn-lt"/>
              </a:rPr>
            </a:br>
            <a:endParaRPr lang="en-US" sz="3200" b="1" dirty="0">
              <a:latin typeface="+mn-lt"/>
            </a:endParaRPr>
          </a:p>
        </p:txBody>
      </p:sp>
      <p:sp>
        <p:nvSpPr>
          <p:cNvPr id="3" name="Content Placeholder 2">
            <a:extLst>
              <a:ext uri="{FF2B5EF4-FFF2-40B4-BE49-F238E27FC236}">
                <a16:creationId xmlns:a16="http://schemas.microsoft.com/office/drawing/2014/main" id="{DCBADB23-4C5A-4E0E-863E-BF67533FF5DD}"/>
              </a:ext>
            </a:extLst>
          </p:cNvPr>
          <p:cNvSpPr>
            <a:spLocks noGrp="1"/>
          </p:cNvSpPr>
          <p:nvPr>
            <p:ph idx="1"/>
          </p:nvPr>
        </p:nvSpPr>
        <p:spPr>
          <a:xfrm>
            <a:off x="247650" y="1159934"/>
            <a:ext cx="7239000" cy="4749747"/>
          </a:xfrm>
        </p:spPr>
        <p:txBody>
          <a:bodyPr>
            <a:normAutofit/>
          </a:bodyPr>
          <a:lstStyle/>
          <a:p>
            <a:pPr marL="0" marR="0" indent="0" algn="l">
              <a:spcBef>
                <a:spcPts val="1125"/>
              </a:spcBef>
              <a:spcAft>
                <a:spcPts val="750"/>
              </a:spcAft>
              <a:buNone/>
            </a:pPr>
            <a:r>
              <a:rPr lang="en-US" b="0" i="0" dirty="0">
                <a:solidFill>
                  <a:srgbClr val="002060"/>
                </a:solidFill>
                <a:effectLst/>
              </a:rPr>
              <a:t>The Texas Department of Agriculture (TDA) and the Texas Community Development Block Grant (CDBG) program are committed to affirmatively furthering Fair Housing. </a:t>
            </a:r>
          </a:p>
          <a:p>
            <a:pPr marL="0" marR="0" indent="0" algn="l">
              <a:spcBef>
                <a:spcPts val="1125"/>
              </a:spcBef>
              <a:spcAft>
                <a:spcPts val="750"/>
              </a:spcAft>
              <a:buNone/>
            </a:pPr>
            <a:br>
              <a:rPr lang="en-US" b="0" i="0" dirty="0">
                <a:solidFill>
                  <a:srgbClr val="002060"/>
                </a:solidFill>
                <a:effectLst/>
              </a:rPr>
            </a:br>
            <a:r>
              <a:rPr lang="en-US" b="0" i="0" dirty="0">
                <a:solidFill>
                  <a:srgbClr val="002060"/>
                </a:solidFill>
                <a:effectLst/>
              </a:rPr>
              <a:t>Affirmatively furthering Fair Housing is a requirement of the CDBG program and TDA requires units of general local governments applying for CDBG funds to affirmatively further Fair Housing.</a:t>
            </a:r>
          </a:p>
          <a:p>
            <a:pPr marL="0" indent="0">
              <a:buNone/>
            </a:pPr>
            <a:endParaRPr lang="en-US" dirty="0"/>
          </a:p>
        </p:txBody>
      </p:sp>
      <p:sp>
        <p:nvSpPr>
          <p:cNvPr id="5" name="Slide Number Placeholder 4">
            <a:extLst>
              <a:ext uri="{FF2B5EF4-FFF2-40B4-BE49-F238E27FC236}">
                <a16:creationId xmlns:a16="http://schemas.microsoft.com/office/drawing/2014/main" id="{DC624FB3-83AB-4147-A775-470C47E696FC}"/>
              </a:ext>
            </a:extLst>
          </p:cNvPr>
          <p:cNvSpPr>
            <a:spLocks noGrp="1"/>
          </p:cNvSpPr>
          <p:nvPr>
            <p:ph type="sldNum" sz="quarter" idx="12"/>
          </p:nvPr>
        </p:nvSpPr>
        <p:spPr/>
        <p:txBody>
          <a:bodyPr/>
          <a:lstStyle/>
          <a:p>
            <a:pPr>
              <a:defRPr/>
            </a:pPr>
            <a:fld id="{8A16CCC6-14F3-4CE3-B8D9-9B1F218C7462}" type="slidenum">
              <a:rPr lang="en-US" smtClean="0"/>
              <a:pPr>
                <a:defRPr/>
              </a:pPr>
              <a:t>3</a:t>
            </a:fld>
            <a:endParaRPr lang="en-US" dirty="0"/>
          </a:p>
        </p:txBody>
      </p:sp>
      <p:pic>
        <p:nvPicPr>
          <p:cNvPr id="4" name="Audio 3">
            <a:hlinkClick r:id="" action="ppaction://media"/>
            <a:extLst>
              <a:ext uri="{FF2B5EF4-FFF2-40B4-BE49-F238E27FC236}">
                <a16:creationId xmlns:a16="http://schemas.microsoft.com/office/drawing/2014/main" id="{AADA45A4-0EEE-4FB5-84CD-0A9603FDC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0531098"/>
      </p:ext>
    </p:extLst>
  </p:cSld>
  <p:clrMapOvr>
    <a:masterClrMapping/>
  </p:clrMapOvr>
  <mc:AlternateContent xmlns:mc="http://schemas.openxmlformats.org/markup-compatibility/2006" xmlns:p14="http://schemas.microsoft.com/office/powerpoint/2010/main">
    <mc:Choice Requires="p14">
      <p:transition spd="slow" p14:dur="2000" advTm="30846"/>
    </mc:Choice>
    <mc:Fallback xmlns="">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FA25-3455-410A-A26D-C62DC9FC80B4}"/>
              </a:ext>
            </a:extLst>
          </p:cNvPr>
          <p:cNvSpPr>
            <a:spLocks noGrp="1"/>
          </p:cNvSpPr>
          <p:nvPr>
            <p:ph type="title"/>
          </p:nvPr>
        </p:nvSpPr>
        <p:spPr>
          <a:xfrm>
            <a:off x="838200" y="228600"/>
            <a:ext cx="6781800" cy="898526"/>
          </a:xfrm>
        </p:spPr>
        <p:txBody>
          <a:bodyPr>
            <a:noAutofit/>
          </a:bodyPr>
          <a:lstStyle/>
          <a:p>
            <a:br>
              <a:rPr lang="en-US" sz="3200" b="1" dirty="0">
                <a:solidFill>
                  <a:srgbClr val="002060"/>
                </a:solidFill>
                <a:latin typeface="+mn-lt"/>
              </a:rPr>
            </a:br>
            <a:br>
              <a:rPr lang="en-US" sz="3200" b="1" dirty="0">
                <a:solidFill>
                  <a:srgbClr val="002060"/>
                </a:solidFill>
                <a:latin typeface="+mn-lt"/>
              </a:rPr>
            </a:br>
            <a:r>
              <a:rPr lang="en-US" sz="3200" b="1" dirty="0">
                <a:solidFill>
                  <a:srgbClr val="002060"/>
                </a:solidFill>
                <a:latin typeface="+mn-lt"/>
              </a:rPr>
              <a:t> How Does TDA Support Fair Housing?</a:t>
            </a:r>
            <a:br>
              <a:rPr lang="en-US" sz="3200" b="1" dirty="0">
                <a:solidFill>
                  <a:srgbClr val="002060"/>
                </a:solidFill>
                <a:latin typeface="+mn-lt"/>
              </a:rPr>
            </a:br>
            <a:br>
              <a:rPr lang="en-US" sz="3200" b="1" dirty="0">
                <a:solidFill>
                  <a:srgbClr val="002060"/>
                </a:solidFill>
                <a:latin typeface="+mn-lt"/>
              </a:rPr>
            </a:br>
            <a:endParaRPr lang="en-US" sz="3200" b="1" dirty="0">
              <a:solidFill>
                <a:srgbClr val="002060"/>
              </a:solidFill>
              <a:latin typeface="+mn-lt"/>
            </a:endParaRPr>
          </a:p>
        </p:txBody>
      </p:sp>
      <p:sp>
        <p:nvSpPr>
          <p:cNvPr id="3" name="Content Placeholder 2">
            <a:extLst>
              <a:ext uri="{FF2B5EF4-FFF2-40B4-BE49-F238E27FC236}">
                <a16:creationId xmlns:a16="http://schemas.microsoft.com/office/drawing/2014/main" id="{5689036F-B79C-4DED-B126-088C595EDCDE}"/>
              </a:ext>
            </a:extLst>
          </p:cNvPr>
          <p:cNvSpPr>
            <a:spLocks noGrp="1"/>
          </p:cNvSpPr>
          <p:nvPr>
            <p:ph idx="1"/>
          </p:nvPr>
        </p:nvSpPr>
        <p:spPr>
          <a:xfrm>
            <a:off x="152400" y="1219201"/>
            <a:ext cx="7772400" cy="5137150"/>
          </a:xfrm>
        </p:spPr>
        <p:txBody>
          <a:bodyPr>
            <a:normAutofit/>
          </a:bodyPr>
          <a:lstStyle/>
          <a:p>
            <a:pPr marL="0" indent="0">
              <a:buNone/>
            </a:pPr>
            <a:r>
              <a:rPr lang="en-US" dirty="0">
                <a:solidFill>
                  <a:srgbClr val="002060"/>
                </a:solidFill>
              </a:rPr>
              <a:t>TDA primarily provides CDBG funds for infrastructure in support of developing viable communities and providing suitable living environments. </a:t>
            </a:r>
            <a:endParaRPr lang="en-US" sz="800" dirty="0">
              <a:solidFill>
                <a:srgbClr val="002060"/>
              </a:solidFill>
            </a:endParaRPr>
          </a:p>
          <a:p>
            <a:pPr marL="0" indent="0">
              <a:buNone/>
            </a:pPr>
            <a:r>
              <a:rPr lang="en-US" dirty="0">
                <a:solidFill>
                  <a:srgbClr val="002060"/>
                </a:solidFill>
              </a:rPr>
              <a:t>This includes projects such as:</a:t>
            </a:r>
          </a:p>
          <a:p>
            <a:r>
              <a:rPr lang="en-US" sz="2400" dirty="0">
                <a:solidFill>
                  <a:srgbClr val="002060"/>
                </a:solidFill>
              </a:rPr>
              <a:t>Water/Wastewater infrastructure</a:t>
            </a:r>
          </a:p>
          <a:p>
            <a:r>
              <a:rPr lang="en-US" sz="2400" dirty="0">
                <a:solidFill>
                  <a:srgbClr val="002060"/>
                </a:solidFill>
              </a:rPr>
              <a:t>Street and drainage improvements with housing activities</a:t>
            </a:r>
          </a:p>
          <a:p>
            <a:r>
              <a:rPr lang="en-US" sz="2400" dirty="0">
                <a:solidFill>
                  <a:srgbClr val="002060"/>
                </a:solidFill>
              </a:rPr>
              <a:t>Fire trucks, ambulance and service trucks</a:t>
            </a:r>
          </a:p>
          <a:p>
            <a:r>
              <a:rPr lang="en-US" sz="2400" dirty="0">
                <a:solidFill>
                  <a:srgbClr val="002060"/>
                </a:solidFill>
              </a:rPr>
              <a:t>Downtown Revitalization</a:t>
            </a:r>
          </a:p>
          <a:p>
            <a:r>
              <a:rPr lang="en-US" sz="2400" dirty="0">
                <a:solidFill>
                  <a:srgbClr val="002060"/>
                </a:solidFill>
              </a:rPr>
              <a:t>Planning, including public facility and housing planning activities</a:t>
            </a:r>
          </a:p>
        </p:txBody>
      </p:sp>
      <p:sp>
        <p:nvSpPr>
          <p:cNvPr id="5" name="Slide Number Placeholder 4">
            <a:extLst>
              <a:ext uri="{FF2B5EF4-FFF2-40B4-BE49-F238E27FC236}">
                <a16:creationId xmlns:a16="http://schemas.microsoft.com/office/drawing/2014/main" id="{73E4D018-9A30-4F8C-95B0-976E2419921E}"/>
              </a:ext>
            </a:extLst>
          </p:cNvPr>
          <p:cNvSpPr>
            <a:spLocks noGrp="1"/>
          </p:cNvSpPr>
          <p:nvPr>
            <p:ph type="sldNum" sz="quarter" idx="12"/>
          </p:nvPr>
        </p:nvSpPr>
        <p:spPr/>
        <p:txBody>
          <a:bodyPr/>
          <a:lstStyle/>
          <a:p>
            <a:pPr>
              <a:defRPr/>
            </a:pPr>
            <a:fld id="{8A16CCC6-14F3-4CE3-B8D9-9B1F218C7462}" type="slidenum">
              <a:rPr lang="en-US" smtClean="0"/>
              <a:pPr>
                <a:defRPr/>
              </a:pPr>
              <a:t>4</a:t>
            </a:fld>
            <a:endParaRPr lang="en-US" dirty="0"/>
          </a:p>
        </p:txBody>
      </p:sp>
      <p:pic>
        <p:nvPicPr>
          <p:cNvPr id="12" name="Audio 11">
            <a:hlinkClick r:id="" action="ppaction://media"/>
            <a:extLst>
              <a:ext uri="{FF2B5EF4-FFF2-40B4-BE49-F238E27FC236}">
                <a16:creationId xmlns:a16="http://schemas.microsoft.com/office/drawing/2014/main" id="{FDAE66C7-D7AD-4F72-9735-DA0D312340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8543270"/>
      </p:ext>
    </p:extLst>
  </p:cSld>
  <p:clrMapOvr>
    <a:masterClrMapping/>
  </p:clrMapOvr>
  <mc:AlternateContent xmlns:mc="http://schemas.openxmlformats.org/markup-compatibility/2006" xmlns:p14="http://schemas.microsoft.com/office/powerpoint/2010/main">
    <mc:Choice Requires="p14">
      <p:transition spd="slow" p14:dur="2000" advTm="73600"/>
    </mc:Choice>
    <mc:Fallback xmlns="">
      <p:transition spd="slow" advTm="7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41DB-DF50-4734-A9AE-5DE853C48274}"/>
              </a:ext>
            </a:extLst>
          </p:cNvPr>
          <p:cNvSpPr>
            <a:spLocks noGrp="1"/>
          </p:cNvSpPr>
          <p:nvPr>
            <p:ph type="title"/>
          </p:nvPr>
        </p:nvSpPr>
        <p:spPr>
          <a:xfrm>
            <a:off x="628650" y="304800"/>
            <a:ext cx="7886700" cy="854074"/>
          </a:xfrm>
        </p:spPr>
        <p:txBody>
          <a:bodyPr>
            <a:normAutofit/>
          </a:bodyPr>
          <a:lstStyle/>
          <a:p>
            <a:r>
              <a:rPr lang="en-US" sz="3200" b="1" dirty="0">
                <a:solidFill>
                  <a:srgbClr val="002060"/>
                </a:solidFill>
                <a:latin typeface="+mn-lt"/>
              </a:rPr>
              <a:t>   TDA &amp; Fair Housing</a:t>
            </a:r>
          </a:p>
        </p:txBody>
      </p:sp>
      <p:sp>
        <p:nvSpPr>
          <p:cNvPr id="4" name="Footer Placeholder 3">
            <a:extLst>
              <a:ext uri="{FF2B5EF4-FFF2-40B4-BE49-F238E27FC236}">
                <a16:creationId xmlns:a16="http://schemas.microsoft.com/office/drawing/2014/main" id="{834D9745-C487-4E97-945C-AFDD2FF2E6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13217-2586-4C8E-9DD5-9AFA9A262CCD}"/>
              </a:ext>
            </a:extLst>
          </p:cNvPr>
          <p:cNvSpPr>
            <a:spLocks noGrp="1"/>
          </p:cNvSpPr>
          <p:nvPr>
            <p:ph type="sldNum" sz="quarter" idx="12"/>
          </p:nvPr>
        </p:nvSpPr>
        <p:spPr/>
        <p:txBody>
          <a:bodyPr/>
          <a:lstStyle/>
          <a:p>
            <a:pPr>
              <a:defRPr/>
            </a:pPr>
            <a:fld id="{8A16CCC6-14F3-4CE3-B8D9-9B1F218C7462}" type="slidenum">
              <a:rPr lang="en-US" smtClean="0"/>
              <a:pPr>
                <a:defRPr/>
              </a:pPr>
              <a:t>5</a:t>
            </a:fld>
            <a:endParaRPr lang="en-US" dirty="0"/>
          </a:p>
        </p:txBody>
      </p:sp>
      <p:pic>
        <p:nvPicPr>
          <p:cNvPr id="2050" name="Picture 2" descr="CDBG Program">
            <a:extLst>
              <a:ext uri="{FF2B5EF4-FFF2-40B4-BE49-F238E27FC236}">
                <a16:creationId xmlns:a16="http://schemas.microsoft.com/office/drawing/2014/main" id="{4336E033-3492-48AD-A8A2-AD30BBD78ED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81000" y="1295400"/>
            <a:ext cx="7010400" cy="519747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3015FC1-3431-456C-95D1-5E4A85E5F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5906577"/>
      </p:ext>
    </p:extLst>
  </p:cSld>
  <p:clrMapOvr>
    <a:masterClrMapping/>
  </p:clrMapOvr>
  <mc:AlternateContent xmlns:mc="http://schemas.openxmlformats.org/markup-compatibility/2006" xmlns:p14="http://schemas.microsoft.com/office/powerpoint/2010/main">
    <mc:Choice Requires="p14">
      <p:transition spd="slow" p14:dur="2000" advTm="20350"/>
    </mc:Choice>
    <mc:Fallback xmlns="">
      <p:transition spd="slow" advTm="2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0221A-614B-4F73-BC24-9104208131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3708456"/>
            <a:ext cx="4267200" cy="2800350"/>
          </a:xfrm>
          <a:prstGeom prst="rect">
            <a:avLst/>
          </a:prstGeom>
        </p:spPr>
      </p:pic>
      <p:pic>
        <p:nvPicPr>
          <p:cNvPr id="13" name="Picture 12" descr="A person with a mustache&#10;&#10;Description automatically generated with medium confidence">
            <a:extLst>
              <a:ext uri="{FF2B5EF4-FFF2-40B4-BE49-F238E27FC236}">
                <a16:creationId xmlns:a16="http://schemas.microsoft.com/office/drawing/2014/main" id="{948A2C66-C975-4804-86FF-AFD276798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441991"/>
            <a:ext cx="2852738" cy="1890713"/>
          </a:xfrm>
          <a:prstGeom prst="rect">
            <a:avLst/>
          </a:prstGeom>
        </p:spPr>
      </p:pic>
      <p:sp>
        <p:nvSpPr>
          <p:cNvPr id="14" name="TextBox 13">
            <a:extLst>
              <a:ext uri="{FF2B5EF4-FFF2-40B4-BE49-F238E27FC236}">
                <a16:creationId xmlns:a16="http://schemas.microsoft.com/office/drawing/2014/main" id="{5F83289E-CE26-4615-A990-88B95F4F3655}"/>
              </a:ext>
            </a:extLst>
          </p:cNvPr>
          <p:cNvSpPr txBox="1"/>
          <p:nvPr/>
        </p:nvSpPr>
        <p:spPr>
          <a:xfrm>
            <a:off x="3646268" y="2202681"/>
            <a:ext cx="3973731" cy="523220"/>
          </a:xfrm>
          <a:prstGeom prst="rect">
            <a:avLst/>
          </a:prstGeom>
          <a:noFill/>
        </p:spPr>
        <p:txBody>
          <a:bodyPr wrap="square" rtlCol="0">
            <a:spAutoFit/>
          </a:bodyPr>
          <a:lstStyle/>
          <a:p>
            <a:r>
              <a:rPr lang="en-US" sz="2800" dirty="0">
                <a:solidFill>
                  <a:schemeClr val="accent4">
                    <a:lumMod val="50000"/>
                  </a:schemeClr>
                </a:solidFill>
                <a:cs typeface="Arial" panose="020B0604020202020204" pitchFamily="34" charset="0"/>
              </a:rPr>
              <a:t>Dr. Martin Luther King, Jr.</a:t>
            </a:r>
          </a:p>
        </p:txBody>
      </p:sp>
      <p:sp>
        <p:nvSpPr>
          <p:cNvPr id="15" name="TextBox 14">
            <a:extLst>
              <a:ext uri="{FF2B5EF4-FFF2-40B4-BE49-F238E27FC236}">
                <a16:creationId xmlns:a16="http://schemas.microsoft.com/office/drawing/2014/main" id="{7977DBC9-3DAB-42CA-9FA3-70C34DD78610}"/>
              </a:ext>
            </a:extLst>
          </p:cNvPr>
          <p:cNvSpPr txBox="1"/>
          <p:nvPr/>
        </p:nvSpPr>
        <p:spPr>
          <a:xfrm>
            <a:off x="457200" y="3674589"/>
            <a:ext cx="2590800" cy="2677656"/>
          </a:xfrm>
          <a:prstGeom prst="rect">
            <a:avLst/>
          </a:prstGeom>
          <a:noFill/>
        </p:spPr>
        <p:txBody>
          <a:bodyPr wrap="square" rtlCol="0">
            <a:spAutoFit/>
          </a:bodyPr>
          <a:lstStyle/>
          <a:p>
            <a:r>
              <a:rPr lang="en-US" sz="2800" dirty="0">
                <a:solidFill>
                  <a:srgbClr val="002060"/>
                </a:solidFill>
                <a:cs typeface="Arial" panose="020B0604020202020204" pitchFamily="34" charset="0"/>
              </a:rPr>
              <a:t>President Lyndon B. Johnson signing the Fair Housing Act into law on April 11, 1968.</a:t>
            </a:r>
          </a:p>
        </p:txBody>
      </p:sp>
      <p:sp>
        <p:nvSpPr>
          <p:cNvPr id="2" name="TextBox 1">
            <a:extLst>
              <a:ext uri="{FF2B5EF4-FFF2-40B4-BE49-F238E27FC236}">
                <a16:creationId xmlns:a16="http://schemas.microsoft.com/office/drawing/2014/main" id="{2339352B-0E3C-41FC-A9DF-D8C7FB1D944A}"/>
              </a:ext>
            </a:extLst>
          </p:cNvPr>
          <p:cNvSpPr txBox="1"/>
          <p:nvPr/>
        </p:nvSpPr>
        <p:spPr>
          <a:xfrm>
            <a:off x="1021074" y="416422"/>
            <a:ext cx="2667000" cy="584775"/>
          </a:xfrm>
          <a:prstGeom prst="rect">
            <a:avLst/>
          </a:prstGeom>
          <a:noFill/>
        </p:spPr>
        <p:txBody>
          <a:bodyPr wrap="square" rtlCol="0">
            <a:spAutoFit/>
          </a:bodyPr>
          <a:lstStyle/>
          <a:p>
            <a:r>
              <a:rPr lang="en-US" sz="3200" b="1" dirty="0">
                <a:solidFill>
                  <a:srgbClr val="002060"/>
                </a:solidFill>
                <a:ea typeface="Playfair Display" charset="0"/>
                <a:cs typeface="Arial" panose="020B0604020202020204" pitchFamily="34" charset="0"/>
              </a:rPr>
              <a:t>54 Years Ago</a:t>
            </a:r>
          </a:p>
        </p:txBody>
      </p:sp>
      <p:pic>
        <p:nvPicPr>
          <p:cNvPr id="6" name="Audio 5">
            <a:hlinkClick r:id="" action="ppaction://media"/>
            <a:extLst>
              <a:ext uri="{FF2B5EF4-FFF2-40B4-BE49-F238E27FC236}">
                <a16:creationId xmlns:a16="http://schemas.microsoft.com/office/drawing/2014/main" id="{858183C9-54AD-4877-B80F-77AF0D487A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0985858"/>
      </p:ext>
    </p:extLst>
  </p:cSld>
  <p:clrMapOvr>
    <a:masterClrMapping/>
  </p:clrMapOvr>
  <mc:AlternateContent xmlns:mc="http://schemas.openxmlformats.org/markup-compatibility/2006">
    <mc:Choice xmlns:p14="http://schemas.microsoft.com/office/powerpoint/2010/main" Requires="p14">
      <p:transition spd="slow" p14:dur="2000" advTm="29011"/>
    </mc:Choice>
    <mc:Fallback>
      <p:transition spd="slow" advTm="2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60123"/>
            <a:ext cx="6069939" cy="531222"/>
          </a:xfrm>
          <a:prstGeom prst="rect">
            <a:avLst/>
          </a:prstGeom>
          <a:noFill/>
        </p:spPr>
        <p:txBody>
          <a:bodyPr wrap="square" lIns="38405" tIns="19202" rIns="38405" bIns="19202" rtlCol="0">
            <a:spAutoFit/>
          </a:bodyPr>
          <a:lstStyle/>
          <a:p>
            <a:r>
              <a:rPr lang="en-US" sz="3200" b="1" dirty="0">
                <a:solidFill>
                  <a:srgbClr val="002060"/>
                </a:solidFill>
                <a:ea typeface="Playfair Display" charset="0"/>
                <a:cs typeface="Arial" panose="020B0604020202020204" pitchFamily="34" charset="0"/>
              </a:rPr>
              <a:t>Fair Housing Act - Protected Classes</a:t>
            </a:r>
          </a:p>
        </p:txBody>
      </p:sp>
      <p:pic>
        <p:nvPicPr>
          <p:cNvPr id="6" name="Picture 5" descr="A group of men holding signs&#10;&#10;Description automatically generated">
            <a:extLst>
              <a:ext uri="{FF2B5EF4-FFF2-40B4-BE49-F238E27FC236}">
                <a16:creationId xmlns:a16="http://schemas.microsoft.com/office/drawing/2014/main" id="{9315E05B-51A8-4B57-B442-631B43025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933" y="1377144"/>
            <a:ext cx="5029200" cy="5029200"/>
          </a:xfrm>
          <a:prstGeom prst="rect">
            <a:avLst/>
          </a:prstGeom>
        </p:spPr>
      </p:pic>
      <p:sp>
        <p:nvSpPr>
          <p:cNvPr id="7" name="TextBox 6">
            <a:extLst>
              <a:ext uri="{FF2B5EF4-FFF2-40B4-BE49-F238E27FC236}">
                <a16:creationId xmlns:a16="http://schemas.microsoft.com/office/drawing/2014/main" id="{B96840EE-A6EE-4621-9FC0-7595AC569C42}"/>
              </a:ext>
            </a:extLst>
          </p:cNvPr>
          <p:cNvSpPr txBox="1"/>
          <p:nvPr/>
        </p:nvSpPr>
        <p:spPr>
          <a:xfrm>
            <a:off x="457200" y="1941426"/>
            <a:ext cx="2057400" cy="3539430"/>
          </a:xfrm>
          <a:prstGeom prst="rect">
            <a:avLst/>
          </a:prstGeom>
          <a:noFill/>
        </p:spPr>
        <p:txBody>
          <a:bodyPr wrap="square" rtlCol="0">
            <a:spAutoFit/>
          </a:bodyPr>
          <a:lstStyle/>
          <a:p>
            <a:r>
              <a:rPr lang="en-US" sz="2800" dirty="0">
                <a:solidFill>
                  <a:schemeClr val="accent4">
                    <a:lumMod val="50000"/>
                  </a:schemeClr>
                </a:solidFill>
                <a:cs typeface="Arial" panose="020B0604020202020204" pitchFamily="34" charset="0"/>
              </a:rPr>
              <a:t>Race</a:t>
            </a:r>
          </a:p>
          <a:p>
            <a:endParaRPr lang="en-US" sz="2800" dirty="0">
              <a:solidFill>
                <a:schemeClr val="accent4">
                  <a:lumMod val="50000"/>
                </a:schemeClr>
              </a:solidFill>
              <a:cs typeface="Arial" panose="020B0604020202020204" pitchFamily="34" charset="0"/>
            </a:endParaRPr>
          </a:p>
          <a:p>
            <a:r>
              <a:rPr lang="en-US" sz="2800" dirty="0">
                <a:solidFill>
                  <a:schemeClr val="accent4">
                    <a:lumMod val="50000"/>
                  </a:schemeClr>
                </a:solidFill>
                <a:cs typeface="Arial" panose="020B0604020202020204" pitchFamily="34" charset="0"/>
              </a:rPr>
              <a:t>Color</a:t>
            </a:r>
          </a:p>
          <a:p>
            <a:endParaRPr lang="en-US" sz="2800" dirty="0">
              <a:solidFill>
                <a:schemeClr val="accent4">
                  <a:lumMod val="50000"/>
                </a:schemeClr>
              </a:solidFill>
              <a:cs typeface="Arial" panose="020B0604020202020204" pitchFamily="34" charset="0"/>
            </a:endParaRPr>
          </a:p>
          <a:p>
            <a:r>
              <a:rPr lang="en-US" sz="2800" dirty="0">
                <a:solidFill>
                  <a:schemeClr val="accent4">
                    <a:lumMod val="50000"/>
                  </a:schemeClr>
                </a:solidFill>
                <a:cs typeface="Arial" panose="020B0604020202020204" pitchFamily="34" charset="0"/>
              </a:rPr>
              <a:t>National Origin</a:t>
            </a:r>
          </a:p>
          <a:p>
            <a:endParaRPr lang="en-US" sz="2800" dirty="0">
              <a:solidFill>
                <a:schemeClr val="accent4">
                  <a:lumMod val="50000"/>
                </a:schemeClr>
              </a:solidFill>
              <a:cs typeface="Arial" panose="020B0604020202020204" pitchFamily="34" charset="0"/>
            </a:endParaRPr>
          </a:p>
          <a:p>
            <a:r>
              <a:rPr lang="en-US" sz="2800" dirty="0">
                <a:solidFill>
                  <a:schemeClr val="accent4">
                    <a:lumMod val="50000"/>
                  </a:schemeClr>
                </a:solidFill>
                <a:cs typeface="Arial" panose="020B0604020202020204" pitchFamily="34" charset="0"/>
              </a:rPr>
              <a:t>Religion</a:t>
            </a:r>
          </a:p>
        </p:txBody>
      </p:sp>
      <p:pic>
        <p:nvPicPr>
          <p:cNvPr id="2" name="Audio 1">
            <a:hlinkClick r:id="" action="ppaction://media"/>
            <a:extLst>
              <a:ext uri="{FF2B5EF4-FFF2-40B4-BE49-F238E27FC236}">
                <a16:creationId xmlns:a16="http://schemas.microsoft.com/office/drawing/2014/main" id="{88E46867-3D23-49E3-A608-9AE1280DF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403383"/>
      </p:ext>
    </p:extLst>
  </p:cSld>
  <p:clrMapOvr>
    <a:masterClrMapping/>
  </p:clrMapOvr>
  <mc:AlternateContent xmlns:mc="http://schemas.openxmlformats.org/markup-compatibility/2006" xmlns:p14="http://schemas.microsoft.com/office/powerpoint/2010/main">
    <mc:Choice Requires="p14">
      <p:transition spd="slow" p14:dur="2000" advTm="23183"/>
    </mc:Choice>
    <mc:Fallback xmlns="">
      <p:transition spd="slow" advTm="2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247738" cy="531222"/>
          </a:xfrm>
          <a:prstGeom prst="rect">
            <a:avLst/>
          </a:prstGeom>
          <a:noFill/>
        </p:spPr>
        <p:txBody>
          <a:bodyPr wrap="square" lIns="38405" tIns="19202" rIns="38405" bIns="19202" rtlCol="0">
            <a:spAutoFit/>
          </a:bodyPr>
          <a:lstStyle/>
          <a:p>
            <a:r>
              <a:rPr lang="en-US" sz="3200" b="1" dirty="0">
                <a:solidFill>
                  <a:srgbClr val="1E3C78"/>
                </a:solidFill>
                <a:ea typeface="Playfair Display" charset="0"/>
                <a:cs typeface="Arial" panose="020B0604020202020204" pitchFamily="34" charset="0"/>
              </a:rPr>
              <a:t>Fair Housing Act - Protected Classes</a:t>
            </a:r>
          </a:p>
        </p:txBody>
      </p:sp>
      <p:sp>
        <p:nvSpPr>
          <p:cNvPr id="6" name="TextBox 5">
            <a:extLst>
              <a:ext uri="{FF2B5EF4-FFF2-40B4-BE49-F238E27FC236}">
                <a16:creationId xmlns:a16="http://schemas.microsoft.com/office/drawing/2014/main" id="{731D500C-D6DD-451A-8A28-8CDD84B2C8E7}"/>
              </a:ext>
            </a:extLst>
          </p:cNvPr>
          <p:cNvSpPr txBox="1"/>
          <p:nvPr/>
        </p:nvSpPr>
        <p:spPr>
          <a:xfrm>
            <a:off x="152400" y="1572166"/>
            <a:ext cx="7772400" cy="954107"/>
          </a:xfrm>
          <a:prstGeom prst="rect">
            <a:avLst/>
          </a:prstGeom>
          <a:noFill/>
        </p:spPr>
        <p:txBody>
          <a:bodyPr wrap="square" rtlCol="0">
            <a:spAutoFit/>
          </a:bodyPr>
          <a:lstStyle/>
          <a:p>
            <a:r>
              <a:rPr lang="en-US" sz="2800" dirty="0">
                <a:solidFill>
                  <a:srgbClr val="002060"/>
                </a:solidFill>
                <a:cs typeface="Arial" panose="020B0604020202020204" pitchFamily="34" charset="0"/>
              </a:rPr>
              <a:t>In 1974 Congress added sex (gender) as a protected class.</a:t>
            </a:r>
          </a:p>
        </p:txBody>
      </p:sp>
      <p:sp>
        <p:nvSpPr>
          <p:cNvPr id="7" name="TextBox 6">
            <a:extLst>
              <a:ext uri="{FF2B5EF4-FFF2-40B4-BE49-F238E27FC236}">
                <a16:creationId xmlns:a16="http://schemas.microsoft.com/office/drawing/2014/main" id="{8A222C75-D269-44A4-B80F-A2DAAFA8AA9A}"/>
              </a:ext>
            </a:extLst>
          </p:cNvPr>
          <p:cNvSpPr txBox="1"/>
          <p:nvPr/>
        </p:nvSpPr>
        <p:spPr>
          <a:xfrm>
            <a:off x="747412" y="3471333"/>
            <a:ext cx="1445455" cy="523220"/>
          </a:xfrm>
          <a:prstGeom prst="rect">
            <a:avLst/>
          </a:prstGeom>
          <a:noFill/>
        </p:spPr>
        <p:txBody>
          <a:bodyPr wrap="square" rtlCol="0">
            <a:spAutoFit/>
          </a:bodyPr>
          <a:lstStyle/>
          <a:p>
            <a:r>
              <a:rPr lang="en-US" sz="2800" dirty="0">
                <a:solidFill>
                  <a:schemeClr val="accent4">
                    <a:lumMod val="50000"/>
                  </a:schemeClr>
                </a:solidFill>
                <a:cs typeface="Arial" panose="020B0604020202020204" pitchFamily="34" charset="0"/>
              </a:rPr>
              <a:t>Sex</a:t>
            </a:r>
            <a:endParaRPr lang="en-US" sz="2400" dirty="0">
              <a:solidFill>
                <a:schemeClr val="accent4">
                  <a:lumMod val="50000"/>
                </a:schemeClr>
              </a:solidFill>
              <a:cs typeface="Arial" panose="020B0604020202020204" pitchFamily="34" charset="0"/>
            </a:endParaRPr>
          </a:p>
        </p:txBody>
      </p:sp>
      <p:pic>
        <p:nvPicPr>
          <p:cNvPr id="3" name="Picture 2">
            <a:extLst>
              <a:ext uri="{FF2B5EF4-FFF2-40B4-BE49-F238E27FC236}">
                <a16:creationId xmlns:a16="http://schemas.microsoft.com/office/drawing/2014/main" id="{9876DD53-5E64-47B0-AEB4-1249BA96F85D}"/>
              </a:ext>
            </a:extLst>
          </p:cNvPr>
          <p:cNvPicPr>
            <a:picLocks noChangeAspect="1"/>
          </p:cNvPicPr>
          <p:nvPr/>
        </p:nvPicPr>
        <p:blipFill>
          <a:blip r:embed="rId5"/>
          <a:stretch>
            <a:fillRect/>
          </a:stretch>
        </p:blipFill>
        <p:spPr>
          <a:xfrm>
            <a:off x="1676400" y="2887094"/>
            <a:ext cx="5257800" cy="2917843"/>
          </a:xfrm>
          <a:prstGeom prst="rect">
            <a:avLst/>
          </a:prstGeom>
        </p:spPr>
      </p:pic>
      <p:pic>
        <p:nvPicPr>
          <p:cNvPr id="2" name="Audio 1">
            <a:hlinkClick r:id="" action="ppaction://media"/>
            <a:extLst>
              <a:ext uri="{FF2B5EF4-FFF2-40B4-BE49-F238E27FC236}">
                <a16:creationId xmlns:a16="http://schemas.microsoft.com/office/drawing/2014/main" id="{E977404A-7166-419E-AEA9-7F29F9833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2966301"/>
      </p:ext>
    </p:extLst>
  </p:cSld>
  <p:clrMapOvr>
    <a:masterClrMapping/>
  </p:clrMapOvr>
  <mc:AlternateContent xmlns:mc="http://schemas.openxmlformats.org/markup-compatibility/2006" xmlns:p14="http://schemas.microsoft.com/office/powerpoint/2010/main">
    <mc:Choice Requires="p14">
      <p:transition spd="slow" p14:dur="2000" advTm="24378"/>
    </mc:Choice>
    <mc:Fallback xmlns="">
      <p:transition spd="slow" advTm="2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90600" y="457200"/>
            <a:ext cx="6069939" cy="531222"/>
          </a:xfrm>
          <a:prstGeom prst="rect">
            <a:avLst/>
          </a:prstGeom>
          <a:noFill/>
        </p:spPr>
        <p:txBody>
          <a:bodyPr wrap="square" lIns="38405" tIns="19202" rIns="38405" bIns="1920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E3C78"/>
                </a:solidFill>
                <a:effectLst/>
                <a:uLnTx/>
                <a:uFillTx/>
                <a:ea typeface="Playfair Display" charset="0"/>
                <a:cs typeface="Arial" panose="020B0604020202020204" pitchFamily="34" charset="0"/>
              </a:rPr>
              <a:t>Fair Housing Act - Protected Classes</a:t>
            </a:r>
          </a:p>
        </p:txBody>
      </p:sp>
      <p:pic>
        <p:nvPicPr>
          <p:cNvPr id="6" name="Picture 5" descr="A group of men standing around a table&#10;&#10;Description automatically generated with medium confidence">
            <a:extLst>
              <a:ext uri="{FF2B5EF4-FFF2-40B4-BE49-F238E27FC236}">
                <a16:creationId xmlns:a16="http://schemas.microsoft.com/office/drawing/2014/main" id="{391008ED-9DA2-43ED-B888-9371F99743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192" y="1524000"/>
            <a:ext cx="5255172" cy="3505200"/>
          </a:xfrm>
          <a:prstGeom prst="rect">
            <a:avLst/>
          </a:prstGeom>
        </p:spPr>
      </p:pic>
      <p:sp>
        <p:nvSpPr>
          <p:cNvPr id="8" name="TextBox 7">
            <a:extLst>
              <a:ext uri="{FF2B5EF4-FFF2-40B4-BE49-F238E27FC236}">
                <a16:creationId xmlns:a16="http://schemas.microsoft.com/office/drawing/2014/main" id="{F8DDA108-EF5C-45BE-AAE5-643C5F0C7EE4}"/>
              </a:ext>
            </a:extLst>
          </p:cNvPr>
          <p:cNvSpPr txBox="1"/>
          <p:nvPr/>
        </p:nvSpPr>
        <p:spPr>
          <a:xfrm>
            <a:off x="1838192" y="5193720"/>
            <a:ext cx="5703905" cy="1384995"/>
          </a:xfrm>
          <a:prstGeom prst="rect">
            <a:avLst/>
          </a:prstGeom>
          <a:noFill/>
        </p:spPr>
        <p:txBody>
          <a:bodyPr wrap="square" rtlCol="0">
            <a:spAutoFit/>
          </a:bodyPr>
          <a:lstStyle/>
          <a:p>
            <a:r>
              <a:rPr lang="en-US" sz="2800" dirty="0">
                <a:solidFill>
                  <a:srgbClr val="002060"/>
                </a:solidFill>
                <a:latin typeface="Arial" panose="020B0604020202020204" pitchFamily="34" charset="0"/>
                <a:cs typeface="Arial" panose="020B0604020202020204" pitchFamily="34" charset="0"/>
              </a:rPr>
              <a:t>In 1988 President Ronald Reagan signed the Fair Housing Amendments Act into law.</a:t>
            </a:r>
          </a:p>
        </p:txBody>
      </p:sp>
      <p:sp>
        <p:nvSpPr>
          <p:cNvPr id="12" name="TextBox 11">
            <a:extLst>
              <a:ext uri="{FF2B5EF4-FFF2-40B4-BE49-F238E27FC236}">
                <a16:creationId xmlns:a16="http://schemas.microsoft.com/office/drawing/2014/main" id="{B97C2343-AB67-4FFC-81DA-AF8ED4847F4B}"/>
              </a:ext>
            </a:extLst>
          </p:cNvPr>
          <p:cNvSpPr txBox="1"/>
          <p:nvPr/>
        </p:nvSpPr>
        <p:spPr>
          <a:xfrm>
            <a:off x="110067" y="2460992"/>
            <a:ext cx="2057400" cy="1815882"/>
          </a:xfrm>
          <a:prstGeom prst="rect">
            <a:avLst/>
          </a:prstGeom>
          <a:noFill/>
        </p:spPr>
        <p:txBody>
          <a:bodyPr wrap="square" rtlCol="0">
            <a:spAutoFit/>
          </a:bodyPr>
          <a:lstStyle/>
          <a:p>
            <a:r>
              <a:rPr lang="en-US" sz="2800" dirty="0">
                <a:solidFill>
                  <a:schemeClr val="accent4">
                    <a:lumMod val="50000"/>
                  </a:schemeClr>
                </a:solidFill>
                <a:latin typeface="Arial" panose="020B0604020202020204" pitchFamily="34" charset="0"/>
                <a:cs typeface="Arial" panose="020B0604020202020204" pitchFamily="34" charset="0"/>
              </a:rPr>
              <a:t>Disability</a:t>
            </a:r>
          </a:p>
          <a:p>
            <a:endParaRPr lang="en-US" sz="2800" dirty="0">
              <a:solidFill>
                <a:schemeClr val="accent4">
                  <a:lumMod val="50000"/>
                </a:schemeClr>
              </a:solidFill>
              <a:latin typeface="Arial" panose="020B0604020202020204" pitchFamily="34" charset="0"/>
              <a:cs typeface="Arial" panose="020B0604020202020204" pitchFamily="34" charset="0"/>
            </a:endParaRPr>
          </a:p>
          <a:p>
            <a:r>
              <a:rPr lang="en-US" sz="2800" dirty="0">
                <a:solidFill>
                  <a:schemeClr val="accent4">
                    <a:lumMod val="50000"/>
                  </a:schemeClr>
                </a:solidFill>
                <a:latin typeface="Arial" panose="020B0604020202020204" pitchFamily="34" charset="0"/>
                <a:cs typeface="Arial" panose="020B0604020202020204" pitchFamily="34" charset="0"/>
              </a:rPr>
              <a:t>Familial Status</a:t>
            </a:r>
          </a:p>
        </p:txBody>
      </p:sp>
      <p:pic>
        <p:nvPicPr>
          <p:cNvPr id="2" name="Audio 1">
            <a:hlinkClick r:id="" action="ppaction://media"/>
            <a:extLst>
              <a:ext uri="{FF2B5EF4-FFF2-40B4-BE49-F238E27FC236}">
                <a16:creationId xmlns:a16="http://schemas.microsoft.com/office/drawing/2014/main" id="{62CC84CC-A419-4A5C-BADB-D1C22A3CFC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3097988"/>
      </p:ext>
    </p:extLst>
  </p:cSld>
  <p:clrMapOvr>
    <a:masterClrMapping/>
  </p:clrMapOvr>
  <mc:AlternateContent xmlns:mc="http://schemas.openxmlformats.org/markup-compatibility/2006" xmlns:p14="http://schemas.microsoft.com/office/powerpoint/2010/main">
    <mc:Choice Requires="p14">
      <p:transition spd="slow" p14:dur="2000" advTm="21209"/>
    </mc:Choice>
    <mc:Fallback xmlns="">
      <p:transition spd="slow" advTm="2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51370</TotalTime>
  <Words>1568</Words>
  <Application>Microsoft Office PowerPoint</Application>
  <PresentationFormat>On-screen Show (4:3)</PresentationFormat>
  <Paragraphs>171</Paragraphs>
  <Slides>22</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 Nova</vt:lpstr>
      <vt:lpstr>Calibri</vt:lpstr>
      <vt:lpstr>Calibri Light</vt:lpstr>
      <vt:lpstr>Garamond</vt:lpstr>
      <vt:lpstr>Georgia</vt:lpstr>
      <vt:lpstr>Poppins</vt:lpstr>
      <vt:lpstr>Times New Roman</vt:lpstr>
      <vt:lpstr>Trebuchet MS</vt:lpstr>
      <vt:lpstr>Wingdings</vt:lpstr>
      <vt:lpstr>Office Theme</vt:lpstr>
      <vt:lpstr>PowerPoint Presentation</vt:lpstr>
      <vt:lpstr>PowerPoint Presentation</vt:lpstr>
      <vt:lpstr>Fair Housing in Texas </vt:lpstr>
      <vt:lpstr>   How Does TDA Support Fair Housing?  </vt:lpstr>
      <vt:lpstr>   TDA &amp; Fair Housing</vt:lpstr>
      <vt:lpstr>PowerPoint Presentation</vt:lpstr>
      <vt:lpstr>PowerPoint Presentation</vt:lpstr>
      <vt:lpstr>PowerPoint Presentation</vt:lpstr>
      <vt:lpstr>PowerPoint Presentation</vt:lpstr>
      <vt:lpstr>Fair Housing: Know Your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TDA</dc:creator>
  <cp:lastModifiedBy>Regina Collins</cp:lastModifiedBy>
  <cp:revision>738</cp:revision>
  <cp:lastPrinted>2022-03-15T20:33:03Z</cp:lastPrinted>
  <dcterms:created xsi:type="dcterms:W3CDTF">2003-07-21T19:16:01Z</dcterms:created>
  <dcterms:modified xsi:type="dcterms:W3CDTF">2022-04-11T13:49:08Z</dcterms:modified>
</cp:coreProperties>
</file>